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318" r:id="rId2"/>
    <p:sldId id="389" r:id="rId3"/>
    <p:sldId id="390" r:id="rId4"/>
    <p:sldId id="393" r:id="rId5"/>
    <p:sldId id="403" r:id="rId6"/>
    <p:sldId id="404" r:id="rId7"/>
    <p:sldId id="392" r:id="rId8"/>
    <p:sldId id="399" r:id="rId9"/>
    <p:sldId id="405" r:id="rId10"/>
    <p:sldId id="406" r:id="rId11"/>
    <p:sldId id="418" r:id="rId12"/>
    <p:sldId id="419" r:id="rId13"/>
    <p:sldId id="416" r:id="rId14"/>
    <p:sldId id="417" r:id="rId15"/>
    <p:sldId id="415" r:id="rId16"/>
    <p:sldId id="420" r:id="rId17"/>
    <p:sldId id="421" r:id="rId18"/>
    <p:sldId id="4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p:restoredTop sz="94972"/>
  </p:normalViewPr>
  <p:slideViewPr>
    <p:cSldViewPr snapToGrid="0" snapToObjects="1">
      <p:cViewPr varScale="1">
        <p:scale>
          <a:sx n="117" d="100"/>
          <a:sy n="117"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AF03A-2813-694C-8EB2-681B5D4D152F}"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BCF06-ADB3-0C4C-AE33-FAFAF74AF6D8}" type="slidenum">
              <a:rPr lang="en-US" smtClean="0"/>
              <a:t>‹#›</a:t>
            </a:fld>
            <a:endParaRPr lang="en-US"/>
          </a:p>
        </p:txBody>
      </p:sp>
    </p:spTree>
    <p:extLst>
      <p:ext uri="{BB962C8B-B14F-4D97-AF65-F5344CB8AC3E}">
        <p14:creationId xmlns:p14="http://schemas.microsoft.com/office/powerpoint/2010/main" val="103145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AD4A293E-664C-7340-83C7-58C2B60769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37931725" indent="-37474525">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E5C0B69-DDEC-D047-A94A-A18EF06C13E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anose="020B0300000000000000"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ヒラギノ角ゴ Pro W3" panose="020B0300000000000000" pitchFamily="34" charset="-128"/>
            </a:endParaRPr>
          </a:p>
        </p:txBody>
      </p:sp>
      <p:sp>
        <p:nvSpPr>
          <p:cNvPr id="6147" name="Rectangle 2">
            <a:extLst>
              <a:ext uri="{FF2B5EF4-FFF2-40B4-BE49-F238E27FC236}">
                <a16:creationId xmlns:a16="http://schemas.microsoft.com/office/drawing/2014/main" id="{DAEA1E85-A94A-A94A-99F8-6A6FA5C5B579}"/>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7649DA44-4CB5-B54C-BB91-4CEF4E6D8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ヒラギノ角ゴ Pro W3" panose="020B0300000000000000" pitchFamily="34" charset="-128"/>
              <a:cs typeface="ヒラギノ角ゴ Pro W3" panose="020B0300000000000000" pitchFamily="34" charset="-128"/>
            </a:endParaRPr>
          </a:p>
        </p:txBody>
      </p:sp>
    </p:spTree>
    <p:extLst>
      <p:ext uri="{BB962C8B-B14F-4D97-AF65-F5344CB8AC3E}">
        <p14:creationId xmlns:p14="http://schemas.microsoft.com/office/powerpoint/2010/main" val="13736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1016000" y="2057400"/>
            <a:ext cx="10464800" cy="1143000"/>
          </a:xfrm>
        </p:spPr>
        <p:txBody>
          <a:bodyPr anchor="b"/>
          <a:lstStyle>
            <a:lvl1pPr>
              <a:defRPr sz="4000">
                <a:solidFill>
                  <a:srgbClr val="005A8B"/>
                </a:solidFill>
              </a:defRPr>
            </a:lvl1pPr>
          </a:lstStyle>
          <a:p>
            <a:r>
              <a:rPr lang="en-US" dirty="0"/>
              <a:t>Click to edit Master title style</a:t>
            </a:r>
          </a:p>
        </p:txBody>
      </p:sp>
      <p:sp>
        <p:nvSpPr>
          <p:cNvPr id="3076" name="Rectangle 4"/>
          <p:cNvSpPr>
            <a:spLocks noGrp="1" noChangeArrowheads="1"/>
          </p:cNvSpPr>
          <p:nvPr>
            <p:ph type="subTitle" idx="1"/>
          </p:nvPr>
        </p:nvSpPr>
        <p:spPr>
          <a:xfrm>
            <a:off x="1016000" y="3352800"/>
            <a:ext cx="8534400" cy="1752600"/>
          </a:xfrm>
        </p:spPr>
        <p:txBody>
          <a:bodyPr/>
          <a:lstStyle>
            <a:lvl1pPr marL="0" indent="0">
              <a:buFontTx/>
              <a:buNone/>
              <a:defRPr>
                <a:solidFill>
                  <a:srgbClr val="005A8B"/>
                </a:solidFill>
              </a:defRPr>
            </a:lvl1pPr>
          </a:lstStyle>
          <a:p>
            <a:r>
              <a:rPr lang="en-US" dirty="0"/>
              <a:t>Click to edit Master subtitle style</a:t>
            </a:r>
          </a:p>
        </p:txBody>
      </p:sp>
    </p:spTree>
    <p:extLst>
      <p:ext uri="{BB962C8B-B14F-4D97-AF65-F5344CB8AC3E}">
        <p14:creationId xmlns:p14="http://schemas.microsoft.com/office/powerpoint/2010/main" val="34570533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61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99451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33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9449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52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845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5B025C02-BCC5-144B-A7BB-4869AEA200A2}"/>
              </a:ext>
            </a:extLst>
          </p:cNvPr>
          <p:cNvSpPr>
            <a:spLocks noGrp="1"/>
          </p:cNvSpPr>
          <p:nvPr>
            <p:ph type="sldNum" sz="quarter" idx="10"/>
          </p:nvPr>
        </p:nvSpPr>
        <p:spPr>
          <a:xfrm>
            <a:off x="914400" y="6400800"/>
            <a:ext cx="2540000" cy="457200"/>
          </a:xfrm>
          <a:prstGeom prst="rect">
            <a:avLst/>
          </a:prstGeom>
        </p:spPr>
        <p:txBody>
          <a:bodyPr vert="horz" wrap="square" lIns="91440" tIns="45720" rIns="91440" bIns="45720" numCol="1" anchor="t" anchorCtr="0" compatLnSpc="1">
            <a:prstTxWarp prst="textNoShape">
              <a:avLst/>
            </a:prstTxWarp>
          </a:bodyPr>
          <a:lstStyle>
            <a:lvl1pPr>
              <a:defRPr>
                <a:ea typeface="ヒラギノ角ゴ Pro W3" pitchFamily="36" charset="-128"/>
                <a:cs typeface="+mn-cs"/>
              </a:defRPr>
            </a:lvl1pPr>
          </a:lstStyle>
          <a:p>
            <a:pPr>
              <a:defRPr/>
            </a:pPr>
            <a:fld id="{3DA8A94C-7294-3541-A266-F756876FC886}" type="slidenum">
              <a:rPr lang="en-US" altLang="en-US"/>
              <a:pPr>
                <a:defRPr/>
              </a:pPr>
              <a:t>‹#›</a:t>
            </a:fld>
            <a:endParaRPr lang="en-US" altLang="en-US"/>
          </a:p>
        </p:txBody>
      </p:sp>
    </p:spTree>
    <p:extLst>
      <p:ext uri="{BB962C8B-B14F-4D97-AF65-F5344CB8AC3E}">
        <p14:creationId xmlns:p14="http://schemas.microsoft.com/office/powerpoint/2010/main" val="2137936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16026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tx2"/>
            </a:gs>
            <a:gs pos="100000">
              <a:schemeClr val="bg1"/>
            </a:gs>
          </a:gsLst>
          <a:lin ang="5400000"/>
        </a:gradFill>
        <a:effectLst/>
      </p:bgPr>
    </p:bg>
    <p:spTree>
      <p:nvGrpSpPr>
        <p:cNvPr id="1" name=""/>
        <p:cNvGrpSpPr/>
        <p:nvPr/>
      </p:nvGrpSpPr>
      <p:grpSpPr>
        <a:xfrm>
          <a:off x="0" y="0"/>
          <a:ext cx="0" cy="0"/>
          <a:chOff x="0" y="0"/>
          <a:chExt cx="0" cy="0"/>
        </a:xfrm>
      </p:grpSpPr>
      <p:pic>
        <p:nvPicPr>
          <p:cNvPr id="1026" name="Picture 6" descr="white screen for ppt.jpg">
            <a:extLst>
              <a:ext uri="{FF2B5EF4-FFF2-40B4-BE49-F238E27FC236}">
                <a16:creationId xmlns:a16="http://schemas.microsoft.com/office/drawing/2014/main" id="{F6AFFA54-CAB6-B149-940E-00D441F28BF8}"/>
              </a:ext>
            </a:extLst>
          </p:cNvPr>
          <p:cNvPicPr>
            <a:picLocks noChangeAspect="1"/>
          </p:cNvPicPr>
          <p:nvPr userDrawn="1"/>
        </p:nvPicPr>
        <p:blipFill>
          <a:blip r:embed="rId11">
            <a:extLst>
              <a:ext uri="{28A0092B-C50C-407E-A947-70E740481C1C}">
                <a14:useLocalDpi xmlns:a14="http://schemas.microsoft.com/office/drawing/2010/main"/>
              </a:ext>
            </a:extLst>
          </a:blip>
          <a:srcRect/>
          <a:stretch>
            <a:fillRect/>
          </a:stretch>
        </p:blipFill>
        <p:spPr bwMode="auto">
          <a:xfrm>
            <a:off x="-23283" y="0"/>
            <a:ext cx="12316884"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8C64F8AC-DD48-AC4F-A4C4-89F9A3DABC26}"/>
              </a:ext>
            </a:extLst>
          </p:cNvPr>
          <p:cNvSpPr>
            <a:spLocks noGrp="1" noChangeArrowheads="1"/>
          </p:cNvSpPr>
          <p:nvPr>
            <p:ph type="title"/>
          </p:nvPr>
        </p:nvSpPr>
        <p:spPr bwMode="auto">
          <a:xfrm>
            <a:off x="812800" y="457200"/>
            <a:ext cx="9550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7B58A4E3-B2C3-254B-B895-33D917882565}"/>
              </a:ext>
            </a:extLst>
          </p:cNvPr>
          <p:cNvSpPr>
            <a:spLocks noGrp="1" noChangeArrowheads="1"/>
          </p:cNvSpPr>
          <p:nvPr>
            <p:ph type="body" idx="1"/>
          </p:nvPr>
        </p:nvSpPr>
        <p:spPr bwMode="auto">
          <a:xfrm>
            <a:off x="812800" y="1600200"/>
            <a:ext cx="9550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5" name="Rectangle 11">
            <a:extLst>
              <a:ext uri="{FF2B5EF4-FFF2-40B4-BE49-F238E27FC236}">
                <a16:creationId xmlns:a16="http://schemas.microsoft.com/office/drawing/2014/main" id="{9EF0E90D-7228-A049-8DE1-49DD1CEF5EC6}"/>
              </a:ext>
            </a:extLst>
          </p:cNvPr>
          <p:cNvSpPr>
            <a:spLocks noChangeArrowheads="1"/>
          </p:cNvSpPr>
          <p:nvPr/>
        </p:nvSpPr>
        <p:spPr bwMode="auto">
          <a:xfrm>
            <a:off x="6096000" y="6400800"/>
            <a:ext cx="3860800" cy="457200"/>
          </a:xfrm>
          <a:prstGeom prst="rect">
            <a:avLst/>
          </a:prstGeom>
          <a:noFill/>
          <a:ln w="9525">
            <a:noFill/>
            <a:miter lim="800000"/>
            <a:headEnd/>
            <a:tailEnd/>
          </a:ln>
        </p:spPr>
        <p:txBody>
          <a:bodyPr/>
          <a:lstStyle>
            <a:lvl1pPr>
              <a:defRPr sz="2400">
                <a:solidFill>
                  <a:schemeClr val="tx1"/>
                </a:solidFill>
                <a:latin typeface="Arial" panose="020B0604020202020204" pitchFamily="34" charset="0"/>
                <a:ea typeface="ヒラギノ角ゴ Pro W3" pitchFamily="36" charset="-128"/>
              </a:defRPr>
            </a:lvl1pPr>
            <a:lvl2pPr marL="37931725" indent="-37474525">
              <a:defRPr sz="2400">
                <a:solidFill>
                  <a:schemeClr val="tx1"/>
                </a:solidFill>
                <a:latin typeface="Arial" panose="020B0604020202020204" pitchFamily="34" charset="0"/>
                <a:ea typeface="ヒラギノ角ゴ Pro W3" pitchFamily="36" charset="-128"/>
              </a:defRPr>
            </a:lvl2pPr>
            <a:lvl3pPr>
              <a:defRPr sz="2400">
                <a:solidFill>
                  <a:schemeClr val="tx1"/>
                </a:solidFill>
                <a:latin typeface="Arial" panose="020B0604020202020204" pitchFamily="34" charset="0"/>
                <a:ea typeface="ヒラギノ角ゴ Pro W3" pitchFamily="36" charset="-128"/>
              </a:defRPr>
            </a:lvl3pPr>
            <a:lvl4pPr>
              <a:defRPr sz="2400">
                <a:solidFill>
                  <a:schemeClr val="tx1"/>
                </a:solidFill>
                <a:latin typeface="Arial" panose="020B0604020202020204" pitchFamily="34" charset="0"/>
                <a:ea typeface="ヒラギノ角ゴ Pro W3" pitchFamily="36" charset="-128"/>
              </a:defRPr>
            </a:lvl4pPr>
            <a:lvl5pPr>
              <a:defRPr sz="2400">
                <a:solidFill>
                  <a:schemeClr val="tx1"/>
                </a:solidFill>
                <a:latin typeface="Arial" panose="020B0604020202020204" pitchFamily="34" charset="0"/>
                <a:ea typeface="ヒラギノ角ゴ Pro W3" pitchFamily="36"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pitchFamily="36"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pitchFamily="36"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pitchFamily="36"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pitchFamily="36" charset="-128"/>
              </a:defRPr>
            </a:lvl9pPr>
          </a:lstStyle>
          <a:p>
            <a:pPr>
              <a:defRPr/>
            </a:pPr>
            <a:endParaRPr lang="en-US" altLang="en-US" sz="1100">
              <a:cs typeface="+mn-cs"/>
            </a:endParaRPr>
          </a:p>
        </p:txBody>
      </p:sp>
    </p:spTree>
    <p:extLst>
      <p:ext uri="{BB962C8B-B14F-4D97-AF65-F5344CB8AC3E}">
        <p14:creationId xmlns:p14="http://schemas.microsoft.com/office/powerpoint/2010/main" val="641395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2pPr>
      <a:lvl3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3pPr>
      <a:lvl4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4pPr>
      <a:lvl5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5pPr>
      <a:lvl6pPr marL="4572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6pPr>
      <a:lvl7pPr marL="9144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7pPr>
      <a:lvl8pPr marL="13716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8pPr>
      <a:lvl9pPr marL="18288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9pPr>
    </p:titleStyle>
    <p:bodyStyle>
      <a:lvl1pPr marL="342900" indent="-342900" algn="l" rtl="0" eaLnBrk="0" fontAlgn="base" hangingPunct="0">
        <a:spcBef>
          <a:spcPct val="20000"/>
        </a:spcBef>
        <a:spcAft>
          <a:spcPct val="0"/>
        </a:spcAft>
        <a:buClr>
          <a:srgbClr val="005389"/>
        </a:buClr>
        <a:buFont typeface="Lucida Grande" panose="020B0600040502020204" pitchFamily="34" charset="0"/>
        <a:buChar char="▸"/>
        <a:defRPr sz="2000">
          <a:solidFill>
            <a:srgbClr val="005A8B"/>
          </a:solidFill>
          <a:latin typeface="+mn-lt"/>
          <a:ea typeface="+mn-ea"/>
          <a:cs typeface="+mn-cs"/>
        </a:defRPr>
      </a:lvl1pPr>
      <a:lvl2pPr marL="742950" indent="-285750" algn="l" rtl="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mj-lt"/>
          <a:ea typeface="+mn-ea"/>
          <a:cs typeface="+mn-cs"/>
        </a:defRPr>
      </a:lvl2pPr>
      <a:lvl3pPr marL="1085850" indent="-228600" algn="l" rtl="0" eaLnBrk="0" fontAlgn="base" hangingPunct="0">
        <a:spcBef>
          <a:spcPct val="20000"/>
        </a:spcBef>
        <a:spcAft>
          <a:spcPct val="0"/>
        </a:spcAft>
        <a:buClr>
          <a:srgbClr val="005389"/>
        </a:buClr>
        <a:buSzPct val="75000"/>
        <a:buFont typeface="Lucida Grande" panose="020B0600040502020204" pitchFamily="34" charset="0"/>
        <a:buChar char="▸"/>
        <a:defRPr>
          <a:solidFill>
            <a:srgbClr val="005A8B"/>
          </a:solidFill>
          <a:latin typeface="+mn-lt"/>
          <a:ea typeface="+mn-ea"/>
          <a:cs typeface="+mn-cs"/>
        </a:defRPr>
      </a:lvl3pPr>
      <a:lvl4pPr marL="1428750" indent="-228600" algn="l" rtl="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mn-lt"/>
          <a:ea typeface="+mn-ea"/>
          <a:cs typeface="+mn-cs"/>
        </a:defRPr>
      </a:lvl4pPr>
      <a:lvl5pPr marL="1771650" indent="-228600" algn="l" rtl="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mj-lt"/>
          <a:ea typeface="+mn-ea"/>
          <a:cs typeface="+mn-cs"/>
        </a:defRPr>
      </a:lvl5pPr>
      <a:lvl6pPr marL="2228850" indent="-228600" algn="l" rtl="0" fontAlgn="base">
        <a:spcBef>
          <a:spcPct val="20000"/>
        </a:spcBef>
        <a:spcAft>
          <a:spcPct val="0"/>
        </a:spcAft>
        <a:buChar char="»"/>
        <a:defRPr sz="1100">
          <a:solidFill>
            <a:srgbClr val="005389"/>
          </a:solidFill>
          <a:latin typeface="+mj-lt"/>
          <a:ea typeface="+mn-ea"/>
          <a:cs typeface="+mn-cs"/>
        </a:defRPr>
      </a:lvl6pPr>
      <a:lvl7pPr marL="2686050" indent="-228600" algn="l" rtl="0" fontAlgn="base">
        <a:spcBef>
          <a:spcPct val="20000"/>
        </a:spcBef>
        <a:spcAft>
          <a:spcPct val="0"/>
        </a:spcAft>
        <a:buChar char="»"/>
        <a:defRPr sz="1100">
          <a:solidFill>
            <a:srgbClr val="005389"/>
          </a:solidFill>
          <a:latin typeface="+mj-lt"/>
          <a:ea typeface="+mn-ea"/>
          <a:cs typeface="+mn-cs"/>
        </a:defRPr>
      </a:lvl7pPr>
      <a:lvl8pPr marL="3143250" indent="-228600" algn="l" rtl="0" fontAlgn="base">
        <a:spcBef>
          <a:spcPct val="20000"/>
        </a:spcBef>
        <a:spcAft>
          <a:spcPct val="0"/>
        </a:spcAft>
        <a:buChar char="»"/>
        <a:defRPr sz="1100">
          <a:solidFill>
            <a:srgbClr val="005389"/>
          </a:solidFill>
          <a:latin typeface="+mj-lt"/>
          <a:ea typeface="+mn-ea"/>
          <a:cs typeface="+mn-cs"/>
        </a:defRPr>
      </a:lvl8pPr>
      <a:lvl9pPr marL="3600450" indent="-228600" algn="l" rtl="0" fontAlgn="base">
        <a:spcBef>
          <a:spcPct val="20000"/>
        </a:spcBef>
        <a:spcAft>
          <a:spcPct val="0"/>
        </a:spcAft>
        <a:buChar char="»"/>
        <a:defRPr sz="1100">
          <a:solidFill>
            <a:srgbClr val="005389"/>
          </a:solidFill>
          <a:latin typeface="+mj-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DA1A1C2-CAEE-3147-B2D9-7CACD11BA29F}"/>
              </a:ext>
            </a:extLst>
          </p:cNvPr>
          <p:cNvSpPr>
            <a:spLocks noGrp="1" noChangeArrowheads="1"/>
          </p:cNvSpPr>
          <p:nvPr>
            <p:ph type="ctrTitle"/>
          </p:nvPr>
        </p:nvSpPr>
        <p:spPr>
          <a:xfrm>
            <a:off x="1492624" y="1066786"/>
            <a:ext cx="9144000" cy="863597"/>
          </a:xfrm>
        </p:spPr>
        <p:txBody>
          <a:bodyPr anchor="t"/>
          <a:lstStyle/>
          <a:p>
            <a:pPr algn="ctr" eaLnBrk="1" hangingPunct="1"/>
            <a:r>
              <a:rPr lang="en-US" altLang="en-US" sz="4800" b="1" dirty="0">
                <a:solidFill>
                  <a:srgbClr val="000000"/>
                </a:solidFill>
              </a:rPr>
              <a:t>Ballistic Pendulum</a:t>
            </a:r>
            <a:endParaRPr lang="en-US" altLang="en-US" sz="4400" b="1" dirty="0">
              <a:solidFill>
                <a:srgbClr val="000000"/>
              </a:solidFill>
            </a:endParaRPr>
          </a:p>
        </p:txBody>
      </p:sp>
      <p:sp>
        <p:nvSpPr>
          <p:cNvPr id="5123" name="Rectangle 3">
            <a:extLst>
              <a:ext uri="{FF2B5EF4-FFF2-40B4-BE49-F238E27FC236}">
                <a16:creationId xmlns:a16="http://schemas.microsoft.com/office/drawing/2014/main" id="{1EFC4739-965E-BA4A-8154-B42158A7359C}"/>
              </a:ext>
            </a:extLst>
          </p:cNvPr>
          <p:cNvSpPr>
            <a:spLocks noGrp="1" noChangeArrowheads="1"/>
          </p:cNvSpPr>
          <p:nvPr>
            <p:ph type="subTitle" idx="1"/>
          </p:nvPr>
        </p:nvSpPr>
        <p:spPr>
          <a:xfrm>
            <a:off x="2895600" y="2895600"/>
            <a:ext cx="5715000" cy="1371600"/>
          </a:xfrm>
        </p:spPr>
        <p:txBody>
          <a:bodyPr/>
          <a:lstStyle/>
          <a:p>
            <a:pPr algn="ctr" eaLnBrk="1" hangingPunct="1">
              <a:buClr>
                <a:schemeClr val="accent2"/>
              </a:buClr>
            </a:pPr>
            <a:r>
              <a:rPr lang="en-US" altLang="en-US" sz="3600" dirty="0">
                <a:solidFill>
                  <a:srgbClr val="000000"/>
                </a:solidFill>
              </a:rPr>
              <a:t>Experiment  #7</a:t>
            </a:r>
          </a:p>
          <a:p>
            <a:pPr algn="ctr" eaLnBrk="1" hangingPunct="1">
              <a:buClr>
                <a:schemeClr val="accent2"/>
              </a:buClr>
            </a:pPr>
            <a:endParaRPr lang="en-US" altLang="en-US" sz="3600" dirty="0">
              <a:solidFill>
                <a:srgbClr val="000000"/>
              </a:solidFill>
            </a:endParaRPr>
          </a:p>
          <a:p>
            <a:pPr algn="ctr" eaLnBrk="1" hangingPunct="1">
              <a:buClr>
                <a:schemeClr val="accent2"/>
              </a:buClr>
            </a:pPr>
            <a:r>
              <a:rPr lang="en-US" altLang="en-US" sz="3600" dirty="0">
                <a:solidFill>
                  <a:srgbClr val="000000"/>
                </a:solidFill>
              </a:rPr>
              <a:t>PHYSIC 181 - Spring 2020</a:t>
            </a:r>
          </a:p>
        </p:txBody>
      </p:sp>
      <p:sp>
        <p:nvSpPr>
          <p:cNvPr id="5124" name="Text Box 6">
            <a:extLst>
              <a:ext uri="{FF2B5EF4-FFF2-40B4-BE49-F238E27FC236}">
                <a16:creationId xmlns:a16="http://schemas.microsoft.com/office/drawing/2014/main" id="{A5196F78-7626-9746-90D0-C4339EF982E3}"/>
              </a:ext>
            </a:extLst>
          </p:cNvPr>
          <p:cNvSpPr txBox="1">
            <a:spLocks noChangeArrowheads="1"/>
          </p:cNvSpPr>
          <p:nvPr/>
        </p:nvSpPr>
        <p:spPr bwMode="auto">
          <a:xfrm>
            <a:off x="2038350" y="5791200"/>
            <a:ext cx="7639050" cy="63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37931725" indent="-37474525">
              <a:spcBef>
                <a:spcPct val="20000"/>
              </a:spcBef>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4" charset="0"/>
                <a:ea typeface="ヒラギノ角ゴ Pro W3" panose="020B0300000000000000" pitchFamily="34" charset="-128"/>
                <a:cs typeface="ヒラギノ角ゴ Pro W3" panose="020B0300000000000000"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Lucida Grande" panose="020B0600040502020204" pitchFamily="34" charset="0"/>
              <a:buNone/>
              <a:tabLst/>
              <a:defRPr/>
            </a:pPr>
            <a:r>
              <a:rPr kumimoji="0" lang="en-US" altLang="en-US" sz="2800" b="0" i="0" u="none" strike="noStrike" kern="1200" cap="none" spc="0" normalizeH="0" baseline="-25000" noProof="0" dirty="0">
                <a:ln>
                  <a:noFill/>
                </a:ln>
                <a:solidFill>
                  <a:srgbClr val="000000"/>
                </a:solidFill>
                <a:effectLst/>
                <a:uLnTx/>
                <a:uFillTx/>
                <a:latin typeface="Arial Bold" pitchFamily="34" charset="0"/>
                <a:ea typeface="MS PGothic" panose="020B0600070205080204" pitchFamily="34" charset="-128"/>
              </a:rPr>
              <a:t>Dept. of Physics       				UMASS Boston</a:t>
            </a:r>
          </a:p>
        </p:txBody>
      </p:sp>
      <p:sp>
        <p:nvSpPr>
          <p:cNvPr id="5125" name="Line 7">
            <a:extLst>
              <a:ext uri="{FF2B5EF4-FFF2-40B4-BE49-F238E27FC236}">
                <a16:creationId xmlns:a16="http://schemas.microsoft.com/office/drawing/2014/main" id="{6FE57259-787B-4542-A183-4B9FAD3100B5}"/>
              </a:ext>
            </a:extLst>
          </p:cNvPr>
          <p:cNvSpPr>
            <a:spLocks noChangeShapeType="1"/>
          </p:cNvSpPr>
          <p:nvPr/>
        </p:nvSpPr>
        <p:spPr bwMode="auto">
          <a:xfrm>
            <a:off x="2038350" y="6400800"/>
            <a:ext cx="7315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A8B"/>
              </a:solidFill>
              <a:effectLst/>
              <a:uLnTx/>
              <a:uFillTx/>
              <a:latin typeface="Arial" panose="020B0604020202020204" pitchFamily="34" charset="0"/>
              <a:ea typeface="ヒラギノ角ゴ Pro W3" panose="020B0300000000000000" pitchFamily="34" charset="-128"/>
            </a:endParaRPr>
          </a:p>
        </p:txBody>
      </p:sp>
      <p:sp>
        <p:nvSpPr>
          <p:cNvPr id="5126" name="Line 7">
            <a:extLst>
              <a:ext uri="{FF2B5EF4-FFF2-40B4-BE49-F238E27FC236}">
                <a16:creationId xmlns:a16="http://schemas.microsoft.com/office/drawing/2014/main" id="{3C983299-63E1-9A4D-8953-33E3083DE31F}"/>
              </a:ext>
            </a:extLst>
          </p:cNvPr>
          <p:cNvSpPr>
            <a:spLocks noChangeShapeType="1"/>
          </p:cNvSpPr>
          <p:nvPr/>
        </p:nvSpPr>
        <p:spPr bwMode="auto">
          <a:xfrm flipV="1">
            <a:off x="2038350" y="5791200"/>
            <a:ext cx="7315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A8B"/>
              </a:solidFill>
              <a:effectLst/>
              <a:uLnTx/>
              <a:uFillTx/>
              <a:latin typeface="Arial" panose="020B0604020202020204" pitchFamily="34" charset="0"/>
              <a:ea typeface="ヒラギノ角ゴ Pro W3" panose="020B0300000000000000" pitchFamily="34" charset="-128"/>
            </a:endParaRPr>
          </a:p>
        </p:txBody>
      </p:sp>
      <p:sp>
        <p:nvSpPr>
          <p:cNvPr id="2" name="TextBox 1">
            <a:extLst>
              <a:ext uri="{FF2B5EF4-FFF2-40B4-BE49-F238E27FC236}">
                <a16:creationId xmlns:a16="http://schemas.microsoft.com/office/drawing/2014/main" id="{F636A7B3-1D69-8746-8E90-384EBD5831C1}"/>
              </a:ext>
            </a:extLst>
          </p:cNvPr>
          <p:cNvSpPr txBox="1"/>
          <p:nvPr/>
        </p:nvSpPr>
        <p:spPr>
          <a:xfrm>
            <a:off x="2459182" y="1930383"/>
            <a:ext cx="7273636" cy="523220"/>
          </a:xfrm>
          <a:prstGeom prst="rect">
            <a:avLst/>
          </a:prstGeom>
          <a:noFill/>
        </p:spPr>
        <p:txBody>
          <a:bodyPr wrap="square" rtlCol="0">
            <a:spAutoFit/>
          </a:bodyPr>
          <a:lstStyle/>
          <a:p>
            <a:r>
              <a:rPr lang="en-US" sz="2800" dirty="0"/>
              <a:t>Conservation of Momentum in One Direction</a:t>
            </a:r>
          </a:p>
        </p:txBody>
      </p:sp>
    </p:spTree>
    <p:extLst>
      <p:ext uri="{BB962C8B-B14F-4D97-AF65-F5344CB8AC3E}">
        <p14:creationId xmlns:p14="http://schemas.microsoft.com/office/powerpoint/2010/main" val="4219394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10808150" cy="5732847"/>
              </a:xfrm>
            </p:spPr>
            <p:txBody>
              <a:bodyPr/>
              <a:lstStyle/>
              <a:p>
                <a:pPr>
                  <a:spcAft>
                    <a:spcPts val="1200"/>
                  </a:spcAft>
                </a:pPr>
                <a:r>
                  <a:rPr lang="en-US" sz="2400" dirty="0"/>
                  <a:t>To obtain the mass of the ball, </a:t>
                </a:r>
                <a14:m>
                  <m:oMath xmlns:m="http://schemas.openxmlformats.org/officeDocument/2006/math">
                    <m:r>
                      <a:rPr lang="en-US" sz="2400" b="0" i="1" smtClean="0">
                        <a:latin typeface="Cambria Math" panose="02040503050406030204" pitchFamily="18" charset="0"/>
                      </a:rPr>
                      <m:t>𝑚</m:t>
                    </m:r>
                  </m:oMath>
                </a14:m>
                <a:r>
                  <a:rPr lang="en-US" sz="2400" dirty="0"/>
                  <a:t>, it is massed five times</a:t>
                </a:r>
              </a:p>
              <a:p>
                <a:pPr>
                  <a:spcAft>
                    <a:spcPts val="1200"/>
                  </a:spcAft>
                </a:pPr>
                <a:r>
                  <a:rPr lang="en-US" sz="2400" dirty="0"/>
                  <a:t>The mass of the pendulum, </a:t>
                </a:r>
                <a14:m>
                  <m:oMath xmlns:m="http://schemas.openxmlformats.org/officeDocument/2006/math">
                    <m:r>
                      <a:rPr lang="en-US" sz="2400" b="0" i="1" smtClean="0">
                        <a:latin typeface="Cambria Math" panose="02040503050406030204" pitchFamily="18" charset="0"/>
                      </a:rPr>
                      <m:t>𝑀</m:t>
                    </m:r>
                  </m:oMath>
                </a14:m>
                <a:r>
                  <a:rPr lang="en-US" sz="2400" dirty="0"/>
                  <a:t>, is given with its error.</a:t>
                </a:r>
              </a:p>
              <a:p>
                <a:pPr marL="0" indent="0">
                  <a:spcAft>
                    <a:spcPts val="0"/>
                  </a:spcAft>
                  <a:buNone/>
                </a:pPr>
                <a:r>
                  <a:rPr lang="en-US" sz="2400" b="1" dirty="0"/>
                  <a:t>For Part I:</a:t>
                </a:r>
              </a:p>
              <a:p>
                <a:pPr>
                  <a:spcAft>
                    <a:spcPts val="1200"/>
                  </a:spcAft>
                </a:pPr>
                <a:r>
                  <a:rPr lang="en-US" sz="2400" dirty="0"/>
                  <a:t>The initial vertical distance from the ground, </a:t>
                </a:r>
                <a14:m>
                  <m:oMath xmlns:m="http://schemas.openxmlformats.org/officeDocument/2006/math">
                    <m:r>
                      <a:rPr lang="en-US" sz="2400" b="0" i="1" smtClean="0">
                        <a:latin typeface="Cambria Math" panose="02040503050406030204" pitchFamily="18" charset="0"/>
                      </a:rPr>
                      <m:t>𝑦</m:t>
                    </m:r>
                  </m:oMath>
                </a14:m>
                <a:r>
                  <a:rPr lang="en-US" sz="2400" dirty="0"/>
                  <a:t>, is measured using a measuring tape five times</a:t>
                </a:r>
              </a:p>
              <a:p>
                <a:pPr>
                  <a:spcAft>
                    <a:spcPts val="1200"/>
                  </a:spcAft>
                </a:pPr>
                <a:r>
                  <a:rPr lang="en-US" sz="2400" dirty="0"/>
                  <a:t>The ball is then launched ten times, and the horizontal distance travelled, </a:t>
                </a:r>
                <a14:m>
                  <m:oMath xmlns:m="http://schemas.openxmlformats.org/officeDocument/2006/math">
                    <m:r>
                      <a:rPr lang="en-US" sz="2400" b="0" i="1" smtClean="0">
                        <a:latin typeface="Cambria Math" panose="02040503050406030204" pitchFamily="18" charset="0"/>
                      </a:rPr>
                      <m:t>𝑋</m:t>
                    </m:r>
                  </m:oMath>
                </a14:m>
                <a:r>
                  <a:rPr lang="en-US" sz="2400" dirty="0"/>
                  <a:t>, is measured by the marks on a paper the ball lands on.</a:t>
                </a:r>
              </a:p>
              <a:p>
                <a:pPr marL="0" indent="0">
                  <a:spcAft>
                    <a:spcPts val="0"/>
                  </a:spcAft>
                  <a:buNone/>
                </a:pPr>
                <a:r>
                  <a:rPr lang="en-US" sz="2400" b="1" dirty="0"/>
                  <a:t>For Part II:</a:t>
                </a:r>
              </a:p>
              <a:p>
                <a:pPr>
                  <a:spcAft>
                    <a:spcPts val="1200"/>
                  </a:spcAft>
                </a:pPr>
                <a:r>
                  <a:rPr lang="en-US" sz="2400" dirty="0"/>
                  <a:t>Since the ball is at an initial height, it is measured before each of the first five trials.</a:t>
                </a:r>
              </a:p>
              <a:p>
                <a:pPr>
                  <a:spcAft>
                    <a:spcPts val="1200"/>
                  </a:spcAft>
                </a:pPr>
                <a:r>
                  <a:rPr lang="en-US" sz="2400" dirty="0"/>
                  <a:t>The ball is then launched into the system a total of ten times and final heights are measured to calculate the change in height,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h</m:t>
                    </m:r>
                  </m:oMath>
                </a14:m>
                <a:r>
                  <a:rPr lang="en-US" sz="2400" dirty="0"/>
                  <a:t>.</a:t>
                </a:r>
              </a:p>
              <a:p>
                <a:pPr>
                  <a:spcAft>
                    <a:spcPts val="1200"/>
                  </a:spcAft>
                </a:pPr>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393250" y="1000461"/>
                <a:ext cx="10808150" cy="5732847"/>
              </a:xfrm>
              <a:blipFill>
                <a:blip r:embed="rId2"/>
                <a:stretch>
                  <a:fillRect l="-822" t="-885" r="-1056" b="-2434"/>
                </a:stretch>
              </a:blipFill>
            </p:spPr>
            <p:txBody>
              <a:bodyPr/>
              <a:lstStyle/>
              <a:p>
                <a:r>
                  <a:rPr lang="en-US">
                    <a:noFill/>
                  </a:rPr>
                  <a:t> </a:t>
                </a:r>
              </a:p>
            </p:txBody>
          </p:sp>
        </mc:Fallback>
      </mc:AlternateContent>
    </p:spTree>
    <p:extLst>
      <p:ext uri="{BB962C8B-B14F-4D97-AF65-F5344CB8AC3E}">
        <p14:creationId xmlns:p14="http://schemas.microsoft.com/office/powerpoint/2010/main" val="320111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r>
              <a:rPr lang="en-US" sz="2400" dirty="0"/>
              <a:t>Our experimental set-up:</a:t>
            </a:r>
          </a:p>
        </p:txBody>
      </p:sp>
      <p:pic>
        <p:nvPicPr>
          <p:cNvPr id="4" name="Picture 3" descr="A picture containing indoor, table, desk, sitting&#10;&#10;Description automatically generated">
            <a:extLst>
              <a:ext uri="{FF2B5EF4-FFF2-40B4-BE49-F238E27FC236}">
                <a16:creationId xmlns:a16="http://schemas.microsoft.com/office/drawing/2014/main" id="{6FF286E9-238D-0C44-A0F9-4D52D3D3C1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2686177" y="1747826"/>
            <a:ext cx="6153024" cy="4985482"/>
          </a:xfrm>
          <a:prstGeom prst="rect">
            <a:avLst/>
          </a:prstGeom>
        </p:spPr>
      </p:pic>
      <p:sp>
        <p:nvSpPr>
          <p:cNvPr id="5" name="TextBox 4">
            <a:extLst>
              <a:ext uri="{FF2B5EF4-FFF2-40B4-BE49-F238E27FC236}">
                <a16:creationId xmlns:a16="http://schemas.microsoft.com/office/drawing/2014/main" id="{B942D70B-ACB6-884A-9B7A-4C20FD7D9A38}"/>
              </a:ext>
            </a:extLst>
          </p:cNvPr>
          <p:cNvSpPr txBox="1"/>
          <p:nvPr/>
        </p:nvSpPr>
        <p:spPr>
          <a:xfrm>
            <a:off x="9546771" y="3222171"/>
            <a:ext cx="1340432" cy="523220"/>
          </a:xfrm>
          <a:prstGeom prst="rect">
            <a:avLst/>
          </a:prstGeom>
          <a:noFill/>
        </p:spPr>
        <p:txBody>
          <a:bodyPr wrap="none" rtlCol="0">
            <a:spAutoFit/>
          </a:bodyPr>
          <a:lstStyle/>
          <a:p>
            <a:r>
              <a:rPr lang="en-US" sz="2800" b="1" dirty="0">
                <a:solidFill>
                  <a:srgbClr val="00B050"/>
                </a:solidFill>
              </a:rPr>
              <a:t>MOVIE</a:t>
            </a:r>
          </a:p>
        </p:txBody>
      </p:sp>
    </p:spTree>
    <p:extLst>
      <p:ext uri="{BB962C8B-B14F-4D97-AF65-F5344CB8AC3E}">
        <p14:creationId xmlns:p14="http://schemas.microsoft.com/office/powerpoint/2010/main" val="2619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 – Measuring the Mass of the Ball</a:t>
            </a:r>
          </a:p>
        </p:txBody>
      </p:sp>
      <p:pic>
        <p:nvPicPr>
          <p:cNvPr id="6" name="Picture 5">
            <a:extLst>
              <a:ext uri="{FF2B5EF4-FFF2-40B4-BE49-F238E27FC236}">
                <a16:creationId xmlns:a16="http://schemas.microsoft.com/office/drawing/2014/main" id="{530B1A9F-4E20-1243-9267-19FE2B407754}"/>
              </a:ext>
            </a:extLst>
          </p:cNvPr>
          <p:cNvPicPr>
            <a:picLocks noChangeAspect="1"/>
          </p:cNvPicPr>
          <p:nvPr/>
        </p:nvPicPr>
        <p:blipFill>
          <a:blip r:embed="rId2"/>
          <a:stretch>
            <a:fillRect/>
          </a:stretch>
        </p:blipFill>
        <p:spPr>
          <a:xfrm>
            <a:off x="89647" y="774549"/>
            <a:ext cx="4985565" cy="3734949"/>
          </a:xfrm>
          <a:prstGeom prst="rect">
            <a:avLst/>
          </a:prstGeom>
        </p:spPr>
      </p:pic>
      <p:pic>
        <p:nvPicPr>
          <p:cNvPr id="7" name="Content Placeholder 6" descr="A close up of a piano keyboard&#10;&#10;Description automatically generated">
            <a:extLst>
              <a:ext uri="{FF2B5EF4-FFF2-40B4-BE49-F238E27FC236}">
                <a16:creationId xmlns:a16="http://schemas.microsoft.com/office/drawing/2014/main" id="{C50646E1-60CF-6146-A1E0-9B9654ACE2EB}"/>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489968" y="2090955"/>
            <a:ext cx="4979933" cy="3734949"/>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7ABF27D2-0564-AE4E-9B5F-387BC339CAA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7120" y="2944091"/>
            <a:ext cx="4979934" cy="3734951"/>
          </a:xfrm>
          <a:prstGeom prst="rect">
            <a:avLst/>
          </a:prstGeom>
        </p:spPr>
      </p:pic>
      <p:sp>
        <p:nvSpPr>
          <p:cNvPr id="9" name="TextBox 8">
            <a:extLst>
              <a:ext uri="{FF2B5EF4-FFF2-40B4-BE49-F238E27FC236}">
                <a16:creationId xmlns:a16="http://schemas.microsoft.com/office/drawing/2014/main" id="{7604030F-284B-E64F-800A-D1000E803B4E}"/>
              </a:ext>
            </a:extLst>
          </p:cNvPr>
          <p:cNvSpPr txBox="1"/>
          <p:nvPr/>
        </p:nvSpPr>
        <p:spPr>
          <a:xfrm>
            <a:off x="6096000" y="1289809"/>
            <a:ext cx="4973990" cy="461665"/>
          </a:xfrm>
          <a:prstGeom prst="rect">
            <a:avLst/>
          </a:prstGeom>
          <a:noFill/>
        </p:spPr>
        <p:txBody>
          <a:bodyPr wrap="none" rtlCol="0">
            <a:spAutoFit/>
          </a:bodyPr>
          <a:lstStyle/>
          <a:p>
            <a:r>
              <a:rPr lang="en-US" sz="2400" dirty="0"/>
              <a:t>Take the mass of the ball five times</a:t>
            </a:r>
          </a:p>
        </p:txBody>
      </p:sp>
    </p:spTree>
    <p:extLst>
      <p:ext uri="{BB962C8B-B14F-4D97-AF65-F5344CB8AC3E}">
        <p14:creationId xmlns:p14="http://schemas.microsoft.com/office/powerpoint/2010/main" val="42085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 – Measuring Vertical (y) Position</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Finding the initial position of the ball (x direction)</a:t>
            </a:r>
          </a:p>
          <a:p>
            <a:pPr marL="0" indent="0">
              <a:buNone/>
            </a:pPr>
            <a:r>
              <a:rPr lang="en-US" sz="2400" dirty="0"/>
              <a:t>Taking the vertical position five times (y direction)</a:t>
            </a:r>
          </a:p>
        </p:txBody>
      </p:sp>
      <p:pic>
        <p:nvPicPr>
          <p:cNvPr id="5" name="Picture 4" descr="A picture containing person, indoor, man, holding&#10;&#10;Description automatically generated">
            <a:extLst>
              <a:ext uri="{FF2B5EF4-FFF2-40B4-BE49-F238E27FC236}">
                <a16:creationId xmlns:a16="http://schemas.microsoft.com/office/drawing/2014/main" id="{7206F799-9ACB-4340-9AC8-9B498AEEA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6966" y="853643"/>
            <a:ext cx="3614886" cy="2711164"/>
          </a:xfrm>
          <a:prstGeom prst="rect">
            <a:avLst/>
          </a:prstGeom>
        </p:spPr>
      </p:pic>
      <p:pic>
        <p:nvPicPr>
          <p:cNvPr id="8" name="Picture 7" descr="A picture containing person, holding, yellow, table&#10;&#10;Description automatically generated">
            <a:extLst>
              <a:ext uri="{FF2B5EF4-FFF2-40B4-BE49-F238E27FC236}">
                <a16:creationId xmlns:a16="http://schemas.microsoft.com/office/drawing/2014/main" id="{245F2B1C-FE4C-9442-8B07-E6EE5ABF23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6966" y="3643901"/>
            <a:ext cx="3614886" cy="2711165"/>
          </a:xfrm>
          <a:prstGeom prst="rect">
            <a:avLst/>
          </a:prstGeom>
        </p:spPr>
      </p:pic>
      <p:pic>
        <p:nvPicPr>
          <p:cNvPr id="10" name="Picture 9" descr="A picture containing indoor, person, man, sitting&#10;&#10;Description automatically generated">
            <a:extLst>
              <a:ext uri="{FF2B5EF4-FFF2-40B4-BE49-F238E27FC236}">
                <a16:creationId xmlns:a16="http://schemas.microsoft.com/office/drawing/2014/main" id="{4CA7D1B3-5312-424D-A2E3-BD88C50893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457536" y="1565033"/>
            <a:ext cx="4516582" cy="3387437"/>
          </a:xfrm>
          <a:prstGeom prst="rect">
            <a:avLst/>
          </a:prstGeom>
        </p:spPr>
      </p:pic>
      <p:pic>
        <p:nvPicPr>
          <p:cNvPr id="11" name="Picture 10" descr="A picture containing man, floor, small, white&#10;&#10;Description automatically generated">
            <a:extLst>
              <a:ext uri="{FF2B5EF4-FFF2-40B4-BE49-F238E27FC236}">
                <a16:creationId xmlns:a16="http://schemas.microsoft.com/office/drawing/2014/main" id="{EBA1B4B4-AD35-224F-9D32-2F90CE1D1B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229121" y="1568360"/>
            <a:ext cx="4543197" cy="3407398"/>
          </a:xfrm>
          <a:prstGeom prst="rect">
            <a:avLst/>
          </a:prstGeom>
        </p:spPr>
      </p:pic>
    </p:spTree>
    <p:extLst>
      <p:ext uri="{BB962C8B-B14F-4D97-AF65-F5344CB8AC3E}">
        <p14:creationId xmlns:p14="http://schemas.microsoft.com/office/powerpoint/2010/main" val="32078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 - Measuring Vertical (y) Position</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r>
              <a:rPr lang="en-US" sz="2400" dirty="0"/>
              <a:t>Finding the vertical position with the floor (continued)</a:t>
            </a:r>
          </a:p>
        </p:txBody>
      </p:sp>
      <p:pic>
        <p:nvPicPr>
          <p:cNvPr id="4" name="Picture 3" descr="A picture containing indoor, person, table, wooden&#10;&#10;Description automatically generated">
            <a:extLst>
              <a:ext uri="{FF2B5EF4-FFF2-40B4-BE49-F238E27FC236}">
                <a16:creationId xmlns:a16="http://schemas.microsoft.com/office/drawing/2014/main" id="{489AEEDB-B59A-2C4E-AB24-84EC461567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568879" y="2357274"/>
            <a:ext cx="4870043" cy="3652532"/>
          </a:xfrm>
          <a:prstGeom prst="rect">
            <a:avLst/>
          </a:prstGeom>
        </p:spPr>
      </p:pic>
      <p:pic>
        <p:nvPicPr>
          <p:cNvPr id="5" name="Picture 4" descr="A wooden cutting board&#10;&#10;Description automatically generated">
            <a:extLst>
              <a:ext uri="{FF2B5EF4-FFF2-40B4-BE49-F238E27FC236}">
                <a16:creationId xmlns:a16="http://schemas.microsoft.com/office/drawing/2014/main" id="{8F0963FA-FBFF-4F4C-9BF6-2EA138473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4671891" y="2357273"/>
            <a:ext cx="4870044" cy="3652533"/>
          </a:xfrm>
          <a:prstGeom prst="rect">
            <a:avLst/>
          </a:prstGeom>
        </p:spPr>
      </p:pic>
      <p:pic>
        <p:nvPicPr>
          <p:cNvPr id="6" name="Picture 5" descr="A wooden cutting board&#10;&#10;Description automatically generated">
            <a:extLst>
              <a:ext uri="{FF2B5EF4-FFF2-40B4-BE49-F238E27FC236}">
                <a16:creationId xmlns:a16="http://schemas.microsoft.com/office/drawing/2014/main" id="{0D1A5F16-4581-5740-89F0-27A68210B4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060" t="39970" r="47483" b="47164"/>
          <a:stretch/>
        </p:blipFill>
        <p:spPr>
          <a:xfrm>
            <a:off x="8698938" y="4813068"/>
            <a:ext cx="3474202" cy="1920240"/>
          </a:xfrm>
          <a:prstGeom prst="rect">
            <a:avLst/>
          </a:prstGeom>
          <a:ln w="38100">
            <a:solidFill>
              <a:srgbClr val="FF0000"/>
            </a:solidFill>
          </a:ln>
        </p:spPr>
      </p:pic>
    </p:spTree>
    <p:extLst>
      <p:ext uri="{BB962C8B-B14F-4D97-AF65-F5344CB8AC3E}">
        <p14:creationId xmlns:p14="http://schemas.microsoft.com/office/powerpoint/2010/main" val="89571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 - Measuring Horizontal (x) Position</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r>
              <a:rPr lang="en-US" sz="2400" dirty="0"/>
              <a:t>After 10 trials we measure the horizontal distance travelled, X.</a:t>
            </a:r>
          </a:p>
        </p:txBody>
      </p:sp>
      <p:pic>
        <p:nvPicPr>
          <p:cNvPr id="6" name="Picture 5" descr="A picture containing measure, object, black, white&#10;&#10;Description automatically generated">
            <a:extLst>
              <a:ext uri="{FF2B5EF4-FFF2-40B4-BE49-F238E27FC236}">
                <a16:creationId xmlns:a16="http://schemas.microsoft.com/office/drawing/2014/main" id="{70F04907-6747-E64D-AC7A-F4436B4826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306835" y="2127646"/>
            <a:ext cx="5153240" cy="3864930"/>
          </a:xfrm>
          <a:prstGeom prst="rect">
            <a:avLst/>
          </a:prstGeom>
        </p:spPr>
      </p:pic>
      <p:pic>
        <p:nvPicPr>
          <p:cNvPr id="7" name="Picture 6" descr="A picture containing indoor, white, sitting, room&#10;&#10;Description automatically generated">
            <a:extLst>
              <a:ext uri="{FF2B5EF4-FFF2-40B4-BE49-F238E27FC236}">
                <a16:creationId xmlns:a16="http://schemas.microsoft.com/office/drawing/2014/main" id="{0DE19792-04C2-E842-9CDC-F8DBC2A125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9" t="33303" r="259" b="-13520"/>
          <a:stretch/>
        </p:blipFill>
        <p:spPr>
          <a:xfrm rot="5400000">
            <a:off x="7671971" y="2608984"/>
            <a:ext cx="5153239" cy="3100318"/>
          </a:xfrm>
          <a:prstGeom prst="rect">
            <a:avLst/>
          </a:prstGeom>
        </p:spPr>
      </p:pic>
      <p:pic>
        <p:nvPicPr>
          <p:cNvPr id="8" name="Picture 7" descr="A picture containing measure, object, black, white&#10;&#10;Description automatically generated">
            <a:extLst>
              <a:ext uri="{FF2B5EF4-FFF2-40B4-BE49-F238E27FC236}">
                <a16:creationId xmlns:a16="http://schemas.microsoft.com/office/drawing/2014/main" id="{81532BF9-6572-1946-B6D3-F5742AA9AE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9150" t="42876" r="39653" b="32082"/>
          <a:stretch/>
        </p:blipFill>
        <p:spPr>
          <a:xfrm rot="5400000">
            <a:off x="-131356" y="1865266"/>
            <a:ext cx="4959940" cy="4394454"/>
          </a:xfrm>
          <a:prstGeom prst="rect">
            <a:avLst/>
          </a:prstGeom>
        </p:spPr>
      </p:pic>
    </p:spTree>
    <p:extLst>
      <p:ext uri="{BB962C8B-B14F-4D97-AF65-F5344CB8AC3E}">
        <p14:creationId xmlns:p14="http://schemas.microsoft.com/office/powerpoint/2010/main" val="39637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II – Measuring Initial Height</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r>
              <a:rPr lang="en-US" sz="2400" dirty="0"/>
              <a:t>Measuring the initial height (five times)</a:t>
            </a:r>
          </a:p>
        </p:txBody>
      </p:sp>
      <p:pic>
        <p:nvPicPr>
          <p:cNvPr id="4" name="Picture 3" descr="A kitchen with a sink and a mirror&#10;&#10;Description automatically generated">
            <a:extLst>
              <a:ext uri="{FF2B5EF4-FFF2-40B4-BE49-F238E27FC236}">
                <a16:creationId xmlns:a16="http://schemas.microsoft.com/office/drawing/2014/main" id="{D6411687-1630-A141-9EDB-D06846281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0413" y="2571258"/>
            <a:ext cx="4899134" cy="3674350"/>
          </a:xfrm>
          <a:prstGeom prst="rect">
            <a:avLst/>
          </a:prstGeom>
        </p:spPr>
      </p:pic>
      <p:pic>
        <p:nvPicPr>
          <p:cNvPr id="5" name="Picture 4" descr="A picture containing indoor, sitting, black, computer&#10;&#10;Description automatically generated">
            <a:extLst>
              <a:ext uri="{FF2B5EF4-FFF2-40B4-BE49-F238E27FC236}">
                <a16:creationId xmlns:a16="http://schemas.microsoft.com/office/drawing/2014/main" id="{24FB1288-D083-924F-8F35-C79439894F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28238" y="2565883"/>
            <a:ext cx="4899132" cy="3674349"/>
          </a:xfrm>
          <a:prstGeom prst="rect">
            <a:avLst/>
          </a:prstGeom>
        </p:spPr>
      </p:pic>
      <p:pic>
        <p:nvPicPr>
          <p:cNvPr id="6" name="Picture 5" descr="A picture containing indoor, sitting, black, computer&#10;&#10;Description automatically generated">
            <a:extLst>
              <a:ext uri="{FF2B5EF4-FFF2-40B4-BE49-F238E27FC236}">
                <a16:creationId xmlns:a16="http://schemas.microsoft.com/office/drawing/2014/main" id="{BAABF84E-3D5E-C64C-9AE7-6725641429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1504" t="31564" b="3977"/>
          <a:stretch/>
        </p:blipFill>
        <p:spPr>
          <a:xfrm rot="5400000">
            <a:off x="7164050" y="305530"/>
            <a:ext cx="4457711" cy="5598189"/>
          </a:xfrm>
          <a:prstGeom prst="rect">
            <a:avLst/>
          </a:prstGeom>
        </p:spPr>
      </p:pic>
    </p:spTree>
    <p:extLst>
      <p:ext uri="{BB962C8B-B14F-4D97-AF65-F5344CB8AC3E}">
        <p14:creationId xmlns:p14="http://schemas.microsoft.com/office/powerpoint/2010/main" val="375270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Procedure Part II - – Measuring Final Height</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0" y="1000461"/>
            <a:ext cx="9817549" cy="5732847"/>
          </a:xfrm>
        </p:spPr>
        <p:txBody>
          <a:bodyPr/>
          <a:lstStyle/>
          <a:p>
            <a:pPr marL="0" indent="0">
              <a:buNone/>
            </a:pPr>
            <a:r>
              <a:rPr lang="en-US" sz="2400" dirty="0"/>
              <a:t>Measuring the final height (ten times)</a:t>
            </a:r>
          </a:p>
        </p:txBody>
      </p:sp>
      <p:pic>
        <p:nvPicPr>
          <p:cNvPr id="4" name="Picture 3">
            <a:extLst>
              <a:ext uri="{FF2B5EF4-FFF2-40B4-BE49-F238E27FC236}">
                <a16:creationId xmlns:a16="http://schemas.microsoft.com/office/drawing/2014/main" id="{013D8935-A3C2-A14F-AB44-6A6D960004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0501"/>
          <a:stretch/>
        </p:blipFill>
        <p:spPr>
          <a:xfrm rot="5400000">
            <a:off x="-961243" y="2883393"/>
            <a:ext cx="5061527" cy="2638302"/>
          </a:xfrm>
          <a:prstGeom prst="rect">
            <a:avLst/>
          </a:prstGeom>
        </p:spPr>
      </p:pic>
      <p:pic>
        <p:nvPicPr>
          <p:cNvPr id="5" name="Picture 4" descr="A clock on a table&#10;&#10;Description automatically generated">
            <a:extLst>
              <a:ext uri="{FF2B5EF4-FFF2-40B4-BE49-F238E27FC236}">
                <a16:creationId xmlns:a16="http://schemas.microsoft.com/office/drawing/2014/main" id="{9EFE89F5-DA10-9549-AAC5-9458DEF661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582821" y="2304471"/>
            <a:ext cx="5061528" cy="3796146"/>
          </a:xfrm>
          <a:prstGeom prst="rect">
            <a:avLst/>
          </a:prstGeom>
        </p:spPr>
      </p:pic>
      <p:pic>
        <p:nvPicPr>
          <p:cNvPr id="6" name="Picture 5" descr="A clock on a table&#10;&#10;Description automatically generated">
            <a:extLst>
              <a:ext uri="{FF2B5EF4-FFF2-40B4-BE49-F238E27FC236}">
                <a16:creationId xmlns:a16="http://schemas.microsoft.com/office/drawing/2014/main" id="{08022560-5F09-B148-902B-19BE3B7678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2531" t="1" b="-6387"/>
          <a:stretch/>
        </p:blipFill>
        <p:spPr>
          <a:xfrm rot="5400000">
            <a:off x="7399960" y="1057566"/>
            <a:ext cx="4252595" cy="5029200"/>
          </a:xfrm>
          <a:prstGeom prst="rect">
            <a:avLst/>
          </a:prstGeom>
        </p:spPr>
      </p:pic>
    </p:spTree>
    <p:extLst>
      <p:ext uri="{BB962C8B-B14F-4D97-AF65-F5344CB8AC3E}">
        <p14:creationId xmlns:p14="http://schemas.microsoft.com/office/powerpoint/2010/main" val="23494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Final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1" y="1000462"/>
                <a:ext cx="9550400" cy="4887720"/>
              </a:xfrm>
            </p:spPr>
            <p:txBody>
              <a:bodyPr/>
              <a:lstStyle/>
              <a:p>
                <a:pPr marL="0" indent="0">
                  <a:spcBef>
                    <a:spcPts val="0"/>
                  </a:spcBef>
                  <a:spcAft>
                    <a:spcPts val="1200"/>
                  </a:spcAft>
                  <a:buNone/>
                </a:pPr>
                <a:r>
                  <a:rPr lang="en-US" sz="2400" dirty="0"/>
                  <a:t>Report your value for initial momentum:</a:t>
                </a:r>
              </a:p>
              <a:p>
                <a:pPr marL="0" indent="0" algn="ctr">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𝑃</m:t>
                              </m:r>
                            </m:sub>
                          </m:sSub>
                        </m:e>
                        <m:sub>
                          <m:r>
                            <a:rPr lang="en-US" sz="2400" b="0" i="1" smtClean="0">
                              <a:latin typeface="Cambria Math" panose="02040503050406030204" pitchFamily="18" charset="0"/>
                            </a:rPr>
                            <m:t>𝑖</m:t>
                          </m:r>
                        </m:sub>
                      </m:sSub>
                    </m:oMath>
                  </m:oMathPara>
                </a14:m>
                <a:endParaRPr lang="en-US" sz="2400" dirty="0"/>
              </a:p>
              <a:p>
                <a:pPr marL="0" indent="0">
                  <a:spcBef>
                    <a:spcPts val="0"/>
                  </a:spcBef>
                  <a:spcAft>
                    <a:spcPts val="1200"/>
                  </a:spcAft>
                  <a:buNone/>
                </a:pPr>
                <a:r>
                  <a:rPr lang="en-US" sz="2400" dirty="0"/>
                  <a:t>Report your value for final momentum:</a:t>
                </a:r>
              </a:p>
              <a:p>
                <a:pPr marL="0" indent="0" algn="ctr">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𝑓</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𝑃</m:t>
                              </m:r>
                            </m:sub>
                          </m:sSub>
                        </m:e>
                        <m:sub>
                          <m:r>
                            <a:rPr lang="en-US" sz="2400" b="0" i="1" smtClean="0">
                              <a:latin typeface="Cambria Math" panose="02040503050406030204" pitchFamily="18" charset="0"/>
                            </a:rPr>
                            <m:t>𝑓</m:t>
                          </m:r>
                        </m:sub>
                      </m:sSub>
                    </m:oMath>
                  </m:oMathPara>
                </a14:m>
                <a:endParaRPr lang="en-US" sz="2400" dirty="0"/>
              </a:p>
              <a:p>
                <a:pPr marL="0" indent="0">
                  <a:spcBef>
                    <a:spcPts val="0"/>
                  </a:spcBef>
                  <a:spcAft>
                    <a:spcPts val="1200"/>
                  </a:spcAft>
                  <a:buNone/>
                </a:pPr>
                <a:r>
                  <a:rPr lang="en-US" sz="2400" dirty="0"/>
                  <a:t>Conservation of momentum means initial and final momentum should be equal, and therefore their difference should be zero. </a:t>
                </a:r>
              </a:p>
              <a:p>
                <a:pPr marL="0" indent="0">
                  <a:spcBef>
                    <a:spcPts val="0"/>
                  </a:spcBef>
                  <a:spcAft>
                    <a:spcPts val="1200"/>
                  </a:spcAft>
                  <a:buNone/>
                </a:pPr>
                <a:endParaRPr lang="en-US" sz="2400" dirty="0"/>
              </a:p>
              <a:p>
                <a:pPr marL="0" indent="0">
                  <a:spcBef>
                    <a:spcPts val="0"/>
                  </a:spcBef>
                  <a:spcAft>
                    <a:spcPts val="1200"/>
                  </a:spcAft>
                  <a:buNone/>
                </a:pPr>
                <a:r>
                  <a:rPr lang="en-US" sz="2400" dirty="0"/>
                  <a:t>To get insight to the accuracy of our experiment, we can compute the percent fractional error:</a:t>
                </a:r>
              </a:p>
              <a:p>
                <a:pPr marL="0" indent="0" algn="ctr">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𝑃𝐹𝐸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𝑓</m:t>
                                  </m:r>
                                </m:sub>
                              </m:sSub>
                            </m:e>
                          </m:d>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∗100</m:t>
                      </m:r>
                    </m:oMath>
                  </m:oMathPara>
                </a14:m>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393251" y="1000462"/>
                <a:ext cx="9550400" cy="4887720"/>
              </a:xfrm>
              <a:blipFill>
                <a:blip r:embed="rId2"/>
                <a:stretch>
                  <a:fillRect l="-930" t="-1036" r="-1726" b="-11140"/>
                </a:stretch>
              </a:blipFill>
            </p:spPr>
            <p:txBody>
              <a:bodyPr/>
              <a:lstStyle/>
              <a:p>
                <a:r>
                  <a:rPr lang="en-US">
                    <a:noFill/>
                  </a:rPr>
                  <a:t> </a:t>
                </a:r>
              </a:p>
            </p:txBody>
          </p:sp>
        </mc:Fallback>
      </mc:AlternateContent>
    </p:spTree>
    <p:extLst>
      <p:ext uri="{BB962C8B-B14F-4D97-AF65-F5344CB8AC3E}">
        <p14:creationId xmlns:p14="http://schemas.microsoft.com/office/powerpoint/2010/main" val="38249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Experimental Overview</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1" y="1000462"/>
            <a:ext cx="9550400" cy="5081683"/>
          </a:xfrm>
        </p:spPr>
        <p:txBody>
          <a:bodyPr/>
          <a:lstStyle/>
          <a:p>
            <a:pPr marL="0" indent="0">
              <a:buNone/>
            </a:pPr>
            <a:r>
              <a:rPr lang="en-US" sz="2400" dirty="0"/>
              <a:t>Purpose:</a:t>
            </a:r>
          </a:p>
          <a:p>
            <a:r>
              <a:rPr lang="en-US" sz="2400" dirty="0"/>
              <a:t>Verify the conservation of momentum in an inelastic collision</a:t>
            </a:r>
          </a:p>
          <a:p>
            <a:endParaRPr lang="en-US" sz="2400" dirty="0"/>
          </a:p>
          <a:p>
            <a:pPr marL="0" indent="0">
              <a:buNone/>
            </a:pPr>
            <a:r>
              <a:rPr lang="en-US" sz="2400" dirty="0"/>
              <a:t>Apparatus:</a:t>
            </a:r>
          </a:p>
          <a:p>
            <a:r>
              <a:rPr lang="en-US" sz="2400" dirty="0"/>
              <a:t>Blackwood ballistic pendulum </a:t>
            </a:r>
          </a:p>
          <a:p>
            <a:r>
              <a:rPr lang="en-US" sz="2400" dirty="0"/>
              <a:t>Plumb bob </a:t>
            </a:r>
          </a:p>
          <a:p>
            <a:r>
              <a:rPr lang="en-US" sz="2400" dirty="0"/>
              <a:t>30 cm ruler </a:t>
            </a:r>
          </a:p>
          <a:p>
            <a:r>
              <a:rPr lang="en-US" sz="2400" dirty="0"/>
              <a:t>Measuring tape</a:t>
            </a:r>
          </a:p>
          <a:p>
            <a:r>
              <a:rPr lang="en-US" sz="2400" dirty="0"/>
              <a:t>Combination square </a:t>
            </a:r>
          </a:p>
          <a:p>
            <a:r>
              <a:rPr lang="en-US" sz="2400" dirty="0"/>
              <a:t>Mass balance</a:t>
            </a:r>
          </a:p>
          <a:p>
            <a:r>
              <a:rPr lang="en-US" sz="2400" dirty="0"/>
              <a:t>Bubble level</a:t>
            </a:r>
          </a:p>
        </p:txBody>
      </p:sp>
      <p:pic>
        <p:nvPicPr>
          <p:cNvPr id="5" name="Picture 4" descr="A picture containing indoor, table, desk, sitting&#10;&#10;Description automatically generated">
            <a:extLst>
              <a:ext uri="{FF2B5EF4-FFF2-40B4-BE49-F238E27FC236}">
                <a16:creationId xmlns:a16="http://schemas.microsoft.com/office/drawing/2014/main" id="{71AF4EF1-EE0D-D44F-B6D0-9546A501B4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5056910" y="2242555"/>
            <a:ext cx="5320146" cy="4310643"/>
          </a:xfrm>
          <a:prstGeom prst="rect">
            <a:avLst/>
          </a:prstGeom>
        </p:spPr>
      </p:pic>
    </p:spTree>
    <p:extLst>
      <p:ext uri="{BB962C8B-B14F-4D97-AF65-F5344CB8AC3E}">
        <p14:creationId xmlns:p14="http://schemas.microsoft.com/office/powerpoint/2010/main" val="344794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1" y="1000462"/>
                <a:ext cx="10329178" cy="5857538"/>
              </a:xfrm>
            </p:spPr>
            <p:txBody>
              <a:bodyPr/>
              <a:lstStyle/>
              <a:p>
                <a:pPr marL="0" indent="0">
                  <a:spcAft>
                    <a:spcPts val="1800"/>
                  </a:spcAft>
                  <a:buNone/>
                </a:pPr>
                <a:r>
                  <a:rPr lang="en-US" sz="2400" dirty="0"/>
                  <a:t>The momentum of an object is defined as the product of its mass times its velocity:</a:t>
                </a:r>
                <a:endParaRPr lang="en-US" sz="2400" b="0" i="1" dirty="0"/>
              </a:p>
              <a:p>
                <a:pPr marL="0" indent="0">
                  <a:lnSpc>
                    <a:spcPct val="150000"/>
                  </a:lnSpc>
                  <a:spcAft>
                    <a:spcPts val="18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𝑚𝑣</m:t>
                      </m:r>
                    </m:oMath>
                  </m:oMathPara>
                </a14:m>
                <a:endParaRPr lang="en-US" sz="2400" dirty="0"/>
              </a:p>
              <a:p>
                <a:pPr marL="0" indent="0">
                  <a:spcAft>
                    <a:spcPts val="1800"/>
                  </a:spcAft>
                  <a:buNone/>
                </a:pPr>
                <a:r>
                  <a:rPr lang="en-US" sz="2400" dirty="0"/>
                  <a:t>Any system of masses that is isolated from external forces will have a net momentum which is conserved:</a:t>
                </a:r>
              </a:p>
              <a:p>
                <a:pPr marL="0" indent="0">
                  <a:lnSpc>
                    <a:spcPct val="150000"/>
                  </a:lnSpc>
                  <a:spcAft>
                    <a:spcPts val="18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𝑓</m:t>
                          </m:r>
                        </m:sub>
                      </m:sSub>
                    </m:oMath>
                  </m:oMathPara>
                </a14:m>
                <a:endParaRPr lang="en-US" sz="2400" dirty="0"/>
              </a:p>
              <a:p>
                <a:pPr marL="0" indent="0">
                  <a:spcAft>
                    <a:spcPts val="1800"/>
                  </a:spcAft>
                  <a:buNone/>
                </a:pPr>
                <a:r>
                  <a:rPr lang="en-US" sz="2400" dirty="0"/>
                  <a:t>In our experiment, we will be firing a bob into a chamber where it will catch. Then our momentum after will include M, the mass of the pendulum used to catch the bob:</a:t>
                </a:r>
              </a:p>
              <a:p>
                <a:pPr marL="0" indent="0" algn="ctr">
                  <a:lnSpc>
                    <a:spcPct val="150000"/>
                  </a:lnSpc>
                  <a:spcAft>
                    <a:spcPts val="18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393251" y="1000462"/>
                <a:ext cx="10329178" cy="5857538"/>
              </a:xfrm>
              <a:blipFill>
                <a:blip r:embed="rId2"/>
                <a:stretch>
                  <a:fillRect l="-860" t="-866" r="-1474"/>
                </a:stretch>
              </a:blipFill>
            </p:spPr>
            <p:txBody>
              <a:bodyPr/>
              <a:lstStyle/>
              <a:p>
                <a:r>
                  <a:rPr lang="en-US">
                    <a:noFill/>
                  </a:rPr>
                  <a:t> </a:t>
                </a:r>
              </a:p>
            </p:txBody>
          </p:sp>
        </mc:Fallback>
      </mc:AlternateContent>
    </p:spTree>
    <p:extLst>
      <p:ext uri="{BB962C8B-B14F-4D97-AF65-F5344CB8AC3E}">
        <p14:creationId xmlns:p14="http://schemas.microsoft.com/office/powerpoint/2010/main" val="4625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Part I – Projectile Motion</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229966" y="849725"/>
            <a:ext cx="11450406" cy="4114800"/>
          </a:xfrm>
        </p:spPr>
        <p:txBody>
          <a:bodyPr/>
          <a:lstStyle/>
          <a:p>
            <a:pPr marL="0" indent="0">
              <a:buNone/>
            </a:pPr>
            <a:r>
              <a:rPr lang="en-US" sz="2400" dirty="0"/>
              <a:t>This experiment is broken into two parts to find the initial velocity and final velocity. We will find the initial velocity first by moving the pendulum out of the way so that it does not interfere with the projectile as shown below:</a:t>
            </a:r>
          </a:p>
        </p:txBody>
      </p:sp>
      <p:pic>
        <p:nvPicPr>
          <p:cNvPr id="4" name="Content Placeholder 3">
            <a:extLst>
              <a:ext uri="{FF2B5EF4-FFF2-40B4-BE49-F238E27FC236}">
                <a16:creationId xmlns:a16="http://schemas.microsoft.com/office/drawing/2014/main" id="{7DE69502-FA3A-A944-9767-A573087B160B}"/>
              </a:ext>
            </a:extLst>
          </p:cNvPr>
          <p:cNvPicPr>
            <a:picLocks noChangeAspect="1"/>
          </p:cNvPicPr>
          <p:nvPr/>
        </p:nvPicPr>
        <p:blipFill>
          <a:blip r:embed="rId2"/>
          <a:stretch>
            <a:fillRect/>
          </a:stretch>
        </p:blipFill>
        <p:spPr bwMode="auto">
          <a:xfrm>
            <a:off x="1846639" y="2561268"/>
            <a:ext cx="689300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83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131993" y="902490"/>
                <a:ext cx="11265349" cy="5852161"/>
              </a:xfrm>
            </p:spPr>
            <p:txBody>
              <a:bodyPr/>
              <a:lstStyle/>
              <a:p>
                <a:pPr marL="0" indent="0">
                  <a:spcAft>
                    <a:spcPts val="600"/>
                  </a:spcAft>
                  <a:buNone/>
                </a:pPr>
                <a:r>
                  <a:rPr lang="en-US" sz="2400" dirty="0"/>
                  <a:t>A ball released from rest will fall vertically with the acceleration of gravity g. The ball will fall through a distance y in a time t related by: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𝑔</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oMath>
                  </m:oMathPara>
                </a14:m>
                <a:endParaRPr lang="en-US" sz="2400" i="1" dirty="0"/>
              </a:p>
              <a:p>
                <a:pPr marL="0" indent="0">
                  <a:spcAft>
                    <a:spcPts val="600"/>
                  </a:spcAft>
                  <a:buNone/>
                </a:pPr>
                <a:r>
                  <a:rPr lang="en-US" sz="2400" dirty="0"/>
                  <a:t>Solving for time:</a:t>
                </a:r>
                <a:endParaRPr lang="en-US" sz="2400" b="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𝑦</m:t>
                              </m:r>
                            </m:num>
                            <m:den>
                              <m:r>
                                <a:rPr lang="en-US" sz="2400" b="0" i="1" smtClean="0">
                                  <a:latin typeface="Cambria Math" panose="02040503050406030204" pitchFamily="18" charset="0"/>
                                </a:rPr>
                                <m:t>𝑔</m:t>
                              </m:r>
                            </m:den>
                          </m:f>
                        </m:e>
                      </m:rad>
                    </m:oMath>
                  </m:oMathPara>
                </a14:m>
                <a:endParaRPr lang="en-US" sz="2400" dirty="0"/>
              </a:p>
              <a:p>
                <a:pPr marL="0" indent="0">
                  <a:spcAft>
                    <a:spcPts val="600"/>
                  </a:spcAft>
                  <a:buNone/>
                </a:pPr>
                <a:r>
                  <a:rPr lang="en-US" sz="2400" dirty="0"/>
                  <a:t>Knowing the time it takes to fall, we can infer the horizontal distance, X, travelled in that time frame:</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𝑡</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𝑦</m:t>
                              </m:r>
                            </m:num>
                            <m:den>
                              <m:r>
                                <a:rPr lang="en-US" sz="2400" b="0" i="1" smtClean="0">
                                  <a:latin typeface="Cambria Math" panose="02040503050406030204" pitchFamily="18" charset="0"/>
                                </a:rPr>
                                <m:t>𝑔</m:t>
                              </m:r>
                            </m:den>
                          </m:f>
                        </m:e>
                      </m:rad>
                    </m:oMath>
                  </m:oMathPara>
                </a14:m>
                <a:endParaRPr lang="en-US" sz="2400" dirty="0"/>
              </a:p>
              <a:p>
                <a:pPr marL="0" indent="0">
                  <a:spcAft>
                    <a:spcPts val="600"/>
                  </a:spcAft>
                  <a:buNone/>
                </a:pPr>
                <a:r>
                  <a:rPr lang="en-US" sz="2400" dirty="0"/>
                  <a:t>Then we can solve for initial velocity.</a:t>
                </a:r>
              </a:p>
              <a:p>
                <a:pPr marL="0" indent="0" algn="ctr">
                  <a:spcAft>
                    <a:spcPts val="600"/>
                  </a:spcAft>
                  <a:buNone/>
                </a:pPr>
                <a:endParaRPr lang="en-US" sz="2400" dirty="0"/>
              </a:p>
              <a:p>
                <a:pPr marL="0" indent="0">
                  <a:spcAft>
                    <a:spcPts val="600"/>
                  </a:spcAft>
                  <a:buNone/>
                </a:pPr>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131993" y="902490"/>
                <a:ext cx="11265349" cy="5852161"/>
              </a:xfrm>
              <a:blipFill>
                <a:blip r:embed="rId2"/>
                <a:stretch>
                  <a:fillRect l="-788" t="-649" b="-151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53147B0A-8F21-1D4E-B08C-E259A7847894}"/>
              </a:ext>
            </a:extLst>
          </p:cNvPr>
          <p:cNvSpPr txBox="1">
            <a:spLocks/>
          </p:cNvSpPr>
          <p:nvPr/>
        </p:nvSpPr>
        <p:spPr bwMode="auto">
          <a:xfrm>
            <a:off x="-10758" y="5377"/>
            <a:ext cx="12113111" cy="76917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2pPr>
            <a:lvl3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3pPr>
            <a:lvl4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4pPr>
            <a:lvl5pPr algn="l" rtl="0" eaLnBrk="0" fontAlgn="base" hangingPunct="0">
              <a:spcBef>
                <a:spcPct val="0"/>
              </a:spcBef>
              <a:spcAft>
                <a:spcPct val="0"/>
              </a:spcAft>
              <a:defRPr sz="2800">
                <a:solidFill>
                  <a:schemeClr val="tx1"/>
                </a:solidFill>
                <a:latin typeface="Arial Bold" pitchFamily="1" charset="0"/>
                <a:ea typeface="ヒラギノ角ゴ Pro W3" charset="-128"/>
                <a:cs typeface="ヒラギノ角ゴ Pro W3" charset="-128"/>
              </a:defRPr>
            </a:lvl5pPr>
            <a:lvl6pPr marL="4572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6pPr>
            <a:lvl7pPr marL="9144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7pPr>
            <a:lvl8pPr marL="13716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8pPr>
            <a:lvl9pPr marL="1828800" algn="l" rtl="0" fontAlgn="base">
              <a:spcBef>
                <a:spcPct val="0"/>
              </a:spcBef>
              <a:spcAft>
                <a:spcPct val="0"/>
              </a:spcAft>
              <a:defRPr sz="2800">
                <a:solidFill>
                  <a:srgbClr val="005389"/>
                </a:solidFill>
                <a:latin typeface="Arial Bold" pitchFamily="1" charset="0"/>
                <a:ea typeface="ヒラギノ角ゴ Pro W3" charset="-128"/>
                <a:cs typeface="ヒラギノ角ゴ Pro W3" charset="-128"/>
              </a:defRPr>
            </a:lvl9pPr>
          </a:lstStyle>
          <a:p>
            <a:pPr algn="ctr">
              <a:spcBef>
                <a:spcPts val="600"/>
              </a:spcBef>
            </a:pPr>
            <a:r>
              <a:rPr lang="en-US" sz="3600" b="1" kern="0">
                <a:solidFill>
                  <a:srgbClr val="FF0000"/>
                </a:solidFill>
                <a:latin typeface="Garamond" panose="02020404030301010803" pitchFamily="18" charset="0"/>
              </a:rPr>
              <a:t>Part I – Projectile Motion</a:t>
            </a:r>
            <a:endParaRPr lang="en-US" sz="3600" b="1" kern="0"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182217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Part I – Projectile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393251" y="1000461"/>
                <a:ext cx="9550400" cy="5852161"/>
              </a:xfrm>
            </p:spPr>
            <p:txBody>
              <a:bodyPr/>
              <a:lstStyle/>
              <a:p>
                <a:pPr marL="0" indent="0">
                  <a:buNone/>
                </a:pPr>
                <a:r>
                  <a:rPr lang="en-US" sz="2400" dirty="0"/>
                  <a:t>Solving for initial velocity:</a:t>
                </a:r>
                <a:endParaRPr lang="en-US" sz="24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𝑔</m:t>
                              </m:r>
                            </m:num>
                            <m:den>
                              <m:r>
                                <a:rPr lang="en-US" sz="2400" b="0" i="1" smtClean="0">
                                  <a:latin typeface="Cambria Math" panose="02040503050406030204" pitchFamily="18" charset="0"/>
                                </a:rPr>
                                <m:t>2</m:t>
                              </m:r>
                              <m:r>
                                <a:rPr lang="en-US" sz="2400" b="0" i="1" smtClean="0">
                                  <a:latin typeface="Cambria Math" panose="02040503050406030204" pitchFamily="18" charset="0"/>
                                </a:rPr>
                                <m:t>𝑦</m:t>
                              </m:r>
                            </m:den>
                          </m:f>
                        </m:e>
                      </m:rad>
                    </m:oMath>
                  </m:oMathPara>
                </a14:m>
                <a:endParaRPr lang="en-US" sz="2400" dirty="0"/>
              </a:p>
              <a:p>
                <a:pPr marL="0" indent="0">
                  <a:buNone/>
                </a:pPr>
                <a:endParaRPr lang="en-US" sz="2400" dirty="0"/>
              </a:p>
              <a:p>
                <a:pPr marL="0" indent="0">
                  <a:buNone/>
                </a:pPr>
                <a:r>
                  <a:rPr lang="en-US" sz="2400" dirty="0"/>
                  <a:t>Leading to an initial momentum:</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i="1">
                          <a:latin typeface="Cambria Math" panose="02040503050406030204" pitchFamily="18" charset="0"/>
                        </a:rPr>
                        <m:t>𝑋</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𝑔</m:t>
                              </m:r>
                            </m:num>
                            <m:den>
                              <m:r>
                                <a:rPr lang="en-US" sz="2400" i="1">
                                  <a:latin typeface="Cambria Math" panose="02040503050406030204" pitchFamily="18" charset="0"/>
                                </a:rPr>
                                <m:t>2</m:t>
                              </m:r>
                              <m:r>
                                <a:rPr lang="en-US" sz="2400" i="1">
                                  <a:latin typeface="Cambria Math" panose="02040503050406030204" pitchFamily="18" charset="0"/>
                                </a:rPr>
                                <m:t>𝑦</m:t>
                              </m:r>
                            </m:den>
                          </m:f>
                        </m:e>
                      </m:rad>
                    </m:oMath>
                  </m:oMathPara>
                </a14:m>
                <a:endParaRPr lang="en-US" sz="2400" dirty="0"/>
              </a:p>
              <a:p>
                <a:pPr marL="0" indent="0">
                  <a:buNone/>
                </a:pPr>
                <a:endParaRPr lang="en-US" sz="2400" dirty="0"/>
              </a:p>
              <a:p>
                <a:pPr marL="0" indent="0">
                  <a:buNone/>
                </a:pPr>
                <a:r>
                  <a:rPr lang="en-US" sz="2400" dirty="0"/>
                  <a:t>Additionally, we can find the error:</a:t>
                </a: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𝑃</m:t>
                              </m:r>
                            </m:sub>
                          </m:sSub>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d>
                      <m:rad>
                        <m:radPr>
                          <m:degHide m:val="on"/>
                          <m:ctrlPr>
                            <a:rPr lang="en-US" sz="2400" b="0" i="1" smtClean="0">
                              <a:latin typeface="Cambria Math" panose="02040503050406030204" pitchFamily="18" charset="0"/>
                            </a:rPr>
                          </m:ctrlPr>
                        </m:radPr>
                        <m:deg/>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num>
                                    <m:den>
                                      <m:r>
                                        <a:rPr lang="en-US" sz="2400" b="0" i="1" smtClean="0">
                                          <a:latin typeface="Cambria Math" panose="02040503050406030204" pitchFamily="18" charset="0"/>
                                        </a:rPr>
                                        <m:t>𝑚</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𝑋</m:t>
                                          </m:r>
                                        </m:sub>
                                      </m:sSub>
                                    </m:num>
                                    <m:den>
                                      <m:r>
                                        <a:rPr lang="en-US" sz="2400" b="0" i="1" smtClean="0">
                                          <a:latin typeface="Cambria Math" panose="02040503050406030204" pitchFamily="18" charset="0"/>
                                        </a:rPr>
                                        <m:t>𝑋</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𝑦</m:t>
                                          </m:r>
                                        </m:sub>
                                      </m:sSub>
                                    </m:num>
                                    <m:den>
                                      <m:r>
                                        <a:rPr lang="en-US" sz="2400" b="0" i="1" smtClean="0">
                                          <a:latin typeface="Cambria Math" panose="02040503050406030204" pitchFamily="18" charset="0"/>
                                        </a:rPr>
                                        <m:t>2</m:t>
                                      </m:r>
                                      <m:r>
                                        <a:rPr lang="en-US" sz="2400" b="0" i="1" smtClean="0">
                                          <a:latin typeface="Cambria Math" panose="02040503050406030204" pitchFamily="18" charset="0"/>
                                        </a:rPr>
                                        <m:t>𝑦</m:t>
                                      </m:r>
                                    </m:den>
                                  </m:f>
                                </m:e>
                              </m:d>
                            </m:e>
                            <m:sup>
                              <m:r>
                                <a:rPr lang="en-US" sz="2400" b="0" i="1" smtClean="0">
                                  <a:latin typeface="Cambria Math" panose="02040503050406030204" pitchFamily="18" charset="0"/>
                                </a:rPr>
                                <m:t>2</m:t>
                              </m:r>
                            </m:sup>
                          </m:sSup>
                        </m:e>
                      </m:rad>
                    </m:oMath>
                  </m:oMathPara>
                </a14:m>
                <a:endParaRPr lang="en-US" sz="2400" dirty="0"/>
              </a:p>
              <a:p>
                <a:pPr marL="0" indent="0">
                  <a:buNone/>
                </a:pPr>
                <a:endParaRPr lang="en-US" sz="2400" dirty="0"/>
              </a:p>
              <a:p>
                <a:pPr marL="0" indent="0" algn="ctr">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393251" y="1000461"/>
                <a:ext cx="9550400" cy="5852161"/>
              </a:xfrm>
              <a:blipFill>
                <a:blip r:embed="rId2"/>
                <a:stretch>
                  <a:fillRect l="-930" t="-866"/>
                </a:stretch>
              </a:blipFill>
            </p:spPr>
            <p:txBody>
              <a:bodyPr/>
              <a:lstStyle/>
              <a:p>
                <a:r>
                  <a:rPr lang="en-US">
                    <a:noFill/>
                  </a:rPr>
                  <a:t> </a:t>
                </a:r>
              </a:p>
            </p:txBody>
          </p:sp>
        </mc:Fallback>
      </mc:AlternateContent>
    </p:spTree>
    <p:extLst>
      <p:ext uri="{BB962C8B-B14F-4D97-AF65-F5344CB8AC3E}">
        <p14:creationId xmlns:p14="http://schemas.microsoft.com/office/powerpoint/2010/main" val="15151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Part II – Conservation of Momentum</a:t>
            </a:r>
          </a:p>
        </p:txBody>
      </p:sp>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197308" y="913377"/>
            <a:ext cx="9550400" cy="4114800"/>
          </a:xfrm>
        </p:spPr>
        <p:txBody>
          <a:bodyPr/>
          <a:lstStyle/>
          <a:p>
            <a:pPr marL="0" indent="0">
              <a:buNone/>
            </a:pPr>
            <a:r>
              <a:rPr lang="en-US" sz="2400" dirty="0"/>
              <a:t>We can find the final velocity second using the ballistic pendulum:</a:t>
            </a:r>
          </a:p>
        </p:txBody>
      </p:sp>
      <p:pic>
        <p:nvPicPr>
          <p:cNvPr id="4" name="Picture 3">
            <a:extLst>
              <a:ext uri="{FF2B5EF4-FFF2-40B4-BE49-F238E27FC236}">
                <a16:creationId xmlns:a16="http://schemas.microsoft.com/office/drawing/2014/main" id="{07382349-63BE-2E49-9220-336E79D2A0A0}"/>
              </a:ext>
            </a:extLst>
          </p:cNvPr>
          <p:cNvPicPr>
            <a:picLocks noChangeAspect="1"/>
          </p:cNvPicPr>
          <p:nvPr/>
        </p:nvPicPr>
        <p:blipFill>
          <a:blip r:embed="rId2"/>
          <a:stretch>
            <a:fillRect/>
          </a:stretch>
        </p:blipFill>
        <p:spPr>
          <a:xfrm>
            <a:off x="1639021" y="1450081"/>
            <a:ext cx="7629670" cy="5033463"/>
          </a:xfrm>
          <a:prstGeom prst="rect">
            <a:avLst/>
          </a:prstGeom>
        </p:spPr>
      </p:pic>
    </p:spTree>
    <p:extLst>
      <p:ext uri="{BB962C8B-B14F-4D97-AF65-F5344CB8AC3E}">
        <p14:creationId xmlns:p14="http://schemas.microsoft.com/office/powerpoint/2010/main" val="18348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Part II – Conservation of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121108" y="956918"/>
                <a:ext cx="11145606" cy="5414193"/>
              </a:xfrm>
            </p:spPr>
            <p:txBody>
              <a:bodyPr/>
              <a:lstStyle/>
              <a:p>
                <a:pPr marL="0" indent="0">
                  <a:buNone/>
                </a:pPr>
                <a:r>
                  <a:rPr lang="en-US" sz="2400" dirty="0"/>
                  <a:t>We will place the pendulum in the path of the projectile and allow them to collide. At the moment of collision, the momentum of the projectile becomes the momentum of the projectile-pendulum system of momentum and kinetic energy:</a:t>
                </a:r>
              </a:p>
              <a:p>
                <a:pPr marL="0" indent="0">
                  <a:buNone/>
                </a:pP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KE</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m</m:t>
                          </m:r>
                        </m:e>
                      </m:d>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f</m:t>
                          </m:r>
                        </m:sub>
                        <m:sup>
                          <m:r>
                            <a:rPr lang="en-US" sz="2400" b="0" i="0" smtClean="0">
                              <a:latin typeface="Cambria Math" panose="02040503050406030204" pitchFamily="18" charset="0"/>
                            </a:rPr>
                            <m:t> 2</m:t>
                          </m:r>
                        </m:sup>
                      </m:sSubSup>
                    </m:oMath>
                  </m:oMathPara>
                </a14:m>
                <a:endParaRPr lang="en-US" sz="2400" b="0" dirty="0"/>
              </a:p>
              <a:p>
                <a:pPr marL="0" indent="0">
                  <a:buNone/>
                </a:pPr>
                <a:endParaRPr lang="en-US" sz="2400" dirty="0"/>
              </a:p>
              <a:p>
                <a:pPr marL="0" indent="0">
                  <a:buNone/>
                </a:pPr>
                <a:r>
                  <a:rPr lang="en-US" sz="2400" dirty="0"/>
                  <a:t>The pendulum will swing about its center of support from its initial height to some maximum height. At the instant the pendulum reaches this maximum height, the kinetic energy will be completely transferred to gravitational potential energy:</a:t>
                </a:r>
              </a:p>
              <a:p>
                <a:pPr marL="0" indent="0">
                  <a:buNone/>
                </a:pP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𝑃𝐸</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r>
                        <a:rPr lang="en-US" sz="2400" b="0" i="1" smtClean="0">
                          <a:latin typeface="Cambria Math" panose="02040503050406030204" pitchFamily="18" charset="0"/>
                        </a:rPr>
                        <m:t>𝑔h</m:t>
                      </m:r>
                    </m:oMath>
                  </m:oMathPara>
                </a14:m>
                <a:endParaRPr lang="en-US" sz="2400" b="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121108" y="956918"/>
                <a:ext cx="11145606" cy="5414193"/>
              </a:xfrm>
              <a:blipFill>
                <a:blip r:embed="rId2"/>
                <a:stretch>
                  <a:fillRect l="-911" t="-701" r="-911"/>
                </a:stretch>
              </a:blipFill>
            </p:spPr>
            <p:txBody>
              <a:bodyPr/>
              <a:lstStyle/>
              <a:p>
                <a:r>
                  <a:rPr lang="en-US">
                    <a:noFill/>
                  </a:rPr>
                  <a:t> </a:t>
                </a:r>
              </a:p>
            </p:txBody>
          </p:sp>
        </mc:Fallback>
      </mc:AlternateContent>
    </p:spTree>
    <p:extLst>
      <p:ext uri="{BB962C8B-B14F-4D97-AF65-F5344CB8AC3E}">
        <p14:creationId xmlns:p14="http://schemas.microsoft.com/office/powerpoint/2010/main" val="112588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2F49-D2A4-1046-A0B9-1F09A9A3EED4}"/>
              </a:ext>
            </a:extLst>
          </p:cNvPr>
          <p:cNvSpPr>
            <a:spLocks noGrp="1"/>
          </p:cNvSpPr>
          <p:nvPr>
            <p:ph type="title"/>
          </p:nvPr>
        </p:nvSpPr>
        <p:spPr>
          <a:xfrm>
            <a:off x="-10758" y="5377"/>
            <a:ext cx="12113111" cy="769172"/>
          </a:xfrm>
          <a:solidFill>
            <a:schemeClr val="bg1">
              <a:lumMod val="95000"/>
            </a:schemeClr>
          </a:solidFill>
        </p:spPr>
        <p:txBody>
          <a:bodyPr/>
          <a:lstStyle/>
          <a:p>
            <a:pPr algn="ctr">
              <a:spcBef>
                <a:spcPts val="600"/>
              </a:spcBef>
            </a:pPr>
            <a:r>
              <a:rPr lang="en-US" sz="3600" b="1" dirty="0">
                <a:solidFill>
                  <a:srgbClr val="FF0000"/>
                </a:solidFill>
                <a:latin typeface="Garamond" panose="02020404030301010803" pitchFamily="18" charset="0"/>
              </a:rPr>
              <a:t>Part II – Conservation of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5927-D90F-1946-9E7A-BC4C16B52737}"/>
                  </a:ext>
                </a:extLst>
              </p:cNvPr>
              <p:cNvSpPr>
                <a:spLocks noGrp="1"/>
              </p:cNvSpPr>
              <p:nvPr>
                <p:ph idx="1"/>
              </p:nvPr>
            </p:nvSpPr>
            <p:spPr>
              <a:xfrm>
                <a:off x="88451" y="869832"/>
                <a:ext cx="11709102" cy="5525029"/>
              </a:xfrm>
            </p:spPr>
            <p:txBody>
              <a:bodyPr/>
              <a:lstStyle/>
              <a:p>
                <a:pPr marL="0" indent="0">
                  <a:spcAft>
                    <a:spcPts val="600"/>
                  </a:spcAft>
                  <a:buNone/>
                </a:pPr>
                <a:r>
                  <a:rPr lang="en-US" sz="2400" dirty="0"/>
                  <a:t>Through conservation of energy in the second half on the experiment, initial kinetic energy equals final potential energy:</a:t>
                </a:r>
              </a:p>
              <a:p>
                <a:pPr marL="0" indent="0" algn="ctr">
                  <a:spcAft>
                    <a:spcPts val="600"/>
                  </a:spcAf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up>
                          <m:r>
                            <a:rPr lang="en-US" sz="2400" b="0" i="1" smtClean="0">
                              <a:latin typeface="Cambria Math" panose="02040503050406030204" pitchFamily="18" charset="0"/>
                            </a:rPr>
                            <m:t> 2</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h</m:t>
                      </m:r>
                    </m:oMath>
                  </m:oMathPara>
                </a14:m>
                <a:endParaRPr lang="en-US" sz="2400" b="0" dirty="0"/>
              </a:p>
              <a:p>
                <a:pPr marL="0" indent="0" algn="ctr">
                  <a:spcAft>
                    <a:spcPts val="600"/>
                  </a:spcAf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up>
                          <m:r>
                            <a:rPr lang="en-US" sz="2400" b="0" i="1" smtClean="0">
                              <a:latin typeface="Cambria Math" panose="02040503050406030204" pitchFamily="18" charset="0"/>
                            </a:rPr>
                            <m:t> 2</m:t>
                          </m:r>
                        </m:sup>
                      </m:sSubSup>
                      <m:r>
                        <a:rPr lang="en-US" sz="2400" b="0" i="1" smtClean="0">
                          <a:latin typeface="Cambria Math" panose="02040503050406030204" pitchFamily="18" charset="0"/>
                        </a:rPr>
                        <m:t>=</m:t>
                      </m:r>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h</m:t>
                      </m:r>
                    </m:oMath>
                  </m:oMathPara>
                </a14:m>
                <a:endParaRPr lang="en-US" sz="2400" dirty="0"/>
              </a:p>
              <a:p>
                <a:pPr marL="0" indent="0">
                  <a:spcAft>
                    <a:spcPts val="600"/>
                  </a:spcAft>
                  <a:buNone/>
                </a:pPr>
                <a:r>
                  <a:rPr lang="en-US" sz="2400" dirty="0"/>
                  <a:t>Solving for final velocity:</a:t>
                </a:r>
              </a:p>
              <a:p>
                <a:pPr marL="0" indent="0" algn="ctr">
                  <a:spcAft>
                    <a:spcPts val="6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h</m:t>
                          </m:r>
                        </m:e>
                      </m:rad>
                    </m:oMath>
                  </m:oMathPara>
                </a14:m>
                <a:endParaRPr lang="en-US" sz="2400" dirty="0"/>
              </a:p>
              <a:p>
                <a:pPr marL="0" indent="0">
                  <a:spcAft>
                    <a:spcPts val="600"/>
                  </a:spcAft>
                  <a:buNone/>
                </a:pPr>
                <a:r>
                  <a:rPr lang="en-US" sz="2400" dirty="0"/>
                  <a:t>Leading to a final momentum:</a:t>
                </a:r>
              </a:p>
              <a:p>
                <a:pPr marL="0" indent="0" algn="ctr">
                  <a:spcAft>
                    <a:spcPts val="6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e>
                      </m:d>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h</m:t>
                          </m:r>
                        </m:e>
                      </m:rad>
                    </m:oMath>
                  </m:oMathPara>
                </a14:m>
                <a:endParaRPr lang="en-US" sz="2400" dirty="0"/>
              </a:p>
              <a:p>
                <a:pPr marL="0" indent="0">
                  <a:spcAft>
                    <a:spcPts val="600"/>
                  </a:spcAft>
                  <a:buNone/>
                </a:pPr>
                <a:r>
                  <a:rPr lang="en-US" sz="2400" dirty="0"/>
                  <a:t>Additionally, its error:</a:t>
                </a:r>
              </a:p>
              <a:p>
                <a:pPr marL="0" indent="0" algn="ctr">
                  <a:spcAft>
                    <a:spcPts val="6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𝑃</m:t>
                              </m:r>
                            </m:sub>
                          </m:sSub>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𝑓</m:t>
                              </m:r>
                            </m:sub>
                          </m:sSub>
                        </m:e>
                      </m:d>
                      <m:rad>
                        <m:radPr>
                          <m:degHide m:val="on"/>
                          <m:ctrlPr>
                            <a:rPr lang="en-US" sz="2400" b="0" i="1" smtClean="0">
                              <a:latin typeface="Cambria Math" panose="02040503050406030204" pitchFamily="18" charset="0"/>
                            </a:rPr>
                          </m:ctrlPr>
                        </m:radPr>
                        <m:deg/>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sub>
                                      </m:sSub>
                                    </m:num>
                                    <m:den>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𝑚</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 (</m:t>
                                          </m:r>
                                          <m:r>
                                            <a:rPr lang="en-US" sz="2400" b="0" i="1" smtClean="0">
                                              <a:latin typeface="Cambria Math" panose="02040503050406030204" pitchFamily="18" charset="0"/>
                                            </a:rPr>
                                            <m:t>h</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en>
                                  </m:f>
                                </m:e>
                              </m:d>
                            </m:e>
                            <m:sup>
                              <m:r>
                                <a:rPr lang="en-US" sz="2400" b="0" i="1" smtClean="0">
                                  <a:latin typeface="Cambria Math" panose="02040503050406030204" pitchFamily="18" charset="0"/>
                                </a:rPr>
                                <m:t>2</m:t>
                              </m:r>
                            </m:sup>
                          </m:sSup>
                        </m:e>
                      </m:rad>
                    </m:oMath>
                  </m:oMathPara>
                </a14:m>
                <a:endParaRPr lang="en-US" sz="2400" dirty="0"/>
              </a:p>
              <a:p>
                <a:pPr marL="0" indent="0" algn="ctr">
                  <a:spcAft>
                    <a:spcPts val="600"/>
                  </a:spcAft>
                  <a:buNone/>
                </a:pPr>
                <a:endParaRPr lang="en-US" sz="2400" dirty="0"/>
              </a:p>
            </p:txBody>
          </p:sp>
        </mc:Choice>
        <mc:Fallback xmlns="">
          <p:sp>
            <p:nvSpPr>
              <p:cNvPr id="3" name="Content Placeholder 2">
                <a:extLst>
                  <a:ext uri="{FF2B5EF4-FFF2-40B4-BE49-F238E27FC236}">
                    <a16:creationId xmlns:a16="http://schemas.microsoft.com/office/drawing/2014/main" id="{1A655927-D90F-1946-9E7A-BC4C16B52737}"/>
                  </a:ext>
                </a:extLst>
              </p:cNvPr>
              <p:cNvSpPr>
                <a:spLocks noGrp="1" noRot="1" noChangeAspect="1" noMove="1" noResize="1" noEditPoints="1" noAdjustHandles="1" noChangeArrowheads="1" noChangeShapeType="1" noTextEdit="1"/>
              </p:cNvSpPr>
              <p:nvPr>
                <p:ph idx="1"/>
              </p:nvPr>
            </p:nvSpPr>
            <p:spPr>
              <a:xfrm>
                <a:off x="88451" y="869832"/>
                <a:ext cx="11709102" cy="5525029"/>
              </a:xfrm>
              <a:blipFill>
                <a:blip r:embed="rId2"/>
                <a:stretch>
                  <a:fillRect l="-650" t="-686" b="-10526"/>
                </a:stretch>
              </a:blipFill>
            </p:spPr>
            <p:txBody>
              <a:bodyPr/>
              <a:lstStyle/>
              <a:p>
                <a:r>
                  <a:rPr lang="en-US">
                    <a:noFill/>
                  </a:rPr>
                  <a:t> </a:t>
                </a:r>
              </a:p>
            </p:txBody>
          </p:sp>
        </mc:Fallback>
      </mc:AlternateContent>
    </p:spTree>
    <p:extLst>
      <p:ext uri="{BB962C8B-B14F-4D97-AF65-F5344CB8AC3E}">
        <p14:creationId xmlns:p14="http://schemas.microsoft.com/office/powerpoint/2010/main" val="176905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Custom 2">
      <a:dk1>
        <a:srgbClr val="005A8B"/>
      </a:dk1>
      <a:lt1>
        <a:srgbClr val="FFFFFF"/>
      </a:lt1>
      <a:dk2>
        <a:srgbClr val="A0CFEB"/>
      </a:dk2>
      <a:lt2>
        <a:srgbClr val="A79E70"/>
      </a:lt2>
      <a:accent1>
        <a:srgbClr val="D47600"/>
      </a:accent1>
      <a:accent2>
        <a:srgbClr val="988F86"/>
      </a:accent2>
      <a:accent3>
        <a:srgbClr val="C59217"/>
      </a:accent3>
      <a:accent4>
        <a:srgbClr val="A33F1F"/>
      </a:accent4>
      <a:accent5>
        <a:srgbClr val="CDE4F3"/>
      </a:accent5>
      <a:accent6>
        <a:srgbClr val="B28414"/>
      </a:accent6>
      <a:hlink>
        <a:srgbClr val="D47600"/>
      </a:hlink>
      <a:folHlink>
        <a:srgbClr val="A33F1F"/>
      </a:folHlink>
    </a:clrScheme>
    <a:fontScheme name="Blank Presentation">
      <a:majorFont>
        <a:latin typeface="Arial Bold"/>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FFFFFF"/>
        </a:dk1>
        <a:lt1>
          <a:srgbClr val="FFFFFF"/>
        </a:lt1>
        <a:dk2>
          <a:srgbClr val="FFFFFF"/>
        </a:dk2>
        <a:lt2>
          <a:srgbClr val="005A8B"/>
        </a:lt2>
        <a:accent1>
          <a:srgbClr val="A0CFEB"/>
        </a:accent1>
        <a:accent2>
          <a:srgbClr val="C59217"/>
        </a:accent2>
        <a:accent3>
          <a:srgbClr val="FFFFFF"/>
        </a:accent3>
        <a:accent4>
          <a:srgbClr val="DADADA"/>
        </a:accent4>
        <a:accent5>
          <a:srgbClr val="CDE4F3"/>
        </a:accent5>
        <a:accent6>
          <a:srgbClr val="B28414"/>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826</Words>
  <Application>Microsoft Macintosh PowerPoint</Application>
  <PresentationFormat>Widescreen</PresentationFormat>
  <Paragraphs>111</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Bold</vt:lpstr>
      <vt:lpstr>Calibri</vt:lpstr>
      <vt:lpstr>Cambria Math</vt:lpstr>
      <vt:lpstr>Garamond</vt:lpstr>
      <vt:lpstr>Lucida Grande</vt:lpstr>
      <vt:lpstr>Blank Presentation</vt:lpstr>
      <vt:lpstr>Ballistic Pendulum</vt:lpstr>
      <vt:lpstr>Experimental Overview</vt:lpstr>
      <vt:lpstr>Theory</vt:lpstr>
      <vt:lpstr>Part I – Projectile Motion</vt:lpstr>
      <vt:lpstr>PowerPoint Presentation</vt:lpstr>
      <vt:lpstr>Part I – Projectile Motion</vt:lpstr>
      <vt:lpstr>Part II – Conservation of Momentum</vt:lpstr>
      <vt:lpstr>Part II – Conservation of Momentum</vt:lpstr>
      <vt:lpstr>Part II – Conservation of Momentum</vt:lpstr>
      <vt:lpstr>Procedure</vt:lpstr>
      <vt:lpstr>Procedure</vt:lpstr>
      <vt:lpstr>Procedure Part I – Measuring the Mass of the Ball</vt:lpstr>
      <vt:lpstr>Procedure Part I – Measuring Vertical (y) Position</vt:lpstr>
      <vt:lpstr>Procedure Part I - Measuring Vertical (y) Position</vt:lpstr>
      <vt:lpstr>Procedure Part I - Measuring Horizontal (x) Position</vt:lpstr>
      <vt:lpstr>Procedure Part II – Measuring Initial Height</vt:lpstr>
      <vt:lpstr>Procedure Part II - – Measuring Final Height</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Inclined Plane</dc:title>
  <dc:creator>Microsoft Office User</dc:creator>
  <cp:lastModifiedBy>Chandra S Yelleswarapu</cp:lastModifiedBy>
  <cp:revision>20</cp:revision>
  <dcterms:created xsi:type="dcterms:W3CDTF">2020-04-12T20:21:13Z</dcterms:created>
  <dcterms:modified xsi:type="dcterms:W3CDTF">2020-04-13T15:09:07Z</dcterms:modified>
</cp:coreProperties>
</file>